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4" r:id="rId7"/>
    <p:sldId id="273" r:id="rId8"/>
    <p:sldId id="262" r:id="rId9"/>
    <p:sldId id="263" r:id="rId10"/>
    <p:sldId id="271" r:id="rId11"/>
    <p:sldId id="277" r:id="rId12"/>
    <p:sldId id="284" r:id="rId13"/>
    <p:sldId id="285" r:id="rId14"/>
    <p:sldId id="267" r:id="rId15"/>
    <p:sldId id="272" r:id="rId16"/>
    <p:sldId id="275" r:id="rId17"/>
    <p:sldId id="286" r:id="rId18"/>
    <p:sldId id="264" r:id="rId19"/>
    <p:sldId id="283" r:id="rId20"/>
    <p:sldId id="278" r:id="rId21"/>
    <p:sldId id="270" r:id="rId22"/>
    <p:sldId id="276" r:id="rId23"/>
    <p:sldId id="265" r:id="rId24"/>
    <p:sldId id="266" r:id="rId25"/>
    <p:sldId id="281" r:id="rId26"/>
    <p:sldId id="269" r:id="rId27"/>
    <p:sldId id="287" r:id="rId28"/>
    <p:sldId id="282" r:id="rId29"/>
    <p:sldId id="279" r:id="rId30"/>
    <p:sldId id="289" r:id="rId31"/>
    <p:sldId id="28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BD0"/>
    <a:srgbClr val="92FCDB"/>
    <a:srgbClr val="10F8B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C6078-1114-BDCE-8B63-E755DE0DE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F0C3F-1F0C-BC64-58E6-754FA87A1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DF4B7-EED6-47D4-1323-C700EF71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BAFD2-21D3-CE8F-042D-02B126E2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9AB733-1F49-BF3A-B942-84309284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0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99B41-BFF0-92C6-7AB5-8DE2E3C8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BB1DF0-3FE2-A305-6654-402B36F6C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958E1-E52C-7878-A4E0-620A3C67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FCE4B-B8AE-57F3-9BBF-051F65C5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65B49-5873-D5C9-40D5-4302ABC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974B46-4595-121A-6D57-9962F9B44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2D1B5E-AB43-00AF-FA40-AD33BF751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4E984-9986-B617-3FEE-11A62F6B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5533F-5B18-F5D4-0030-0FC7FD42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AEFDE-766F-B438-755A-AB666EA4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D0E7E-9124-DE3E-0FEC-1FE9BD18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FA903-F971-E9D4-52B4-22A57DF8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E1B95-5A8F-EC6D-00A0-05745069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F0A81-825E-F68E-8846-D9180AC9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A8B14-2AF2-EA27-F8F0-953B66C5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5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D3DFB-D31E-4A8D-FE90-C2633E66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E79FF-626F-E84D-A1DB-3DC7C2AF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F56CA-90BB-719E-F4B7-64E2CDB0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B9081-EC26-FA4D-6338-6E3C976B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71BD8-D67E-39B0-C46E-3C60B311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9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A5A7C-8AD9-6C4D-9D37-BD5D2805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9D9EB-5551-2E8B-C743-962475DBA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185583-9353-4F5E-E5A6-06134030D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A11D71-2B56-464F-70A2-2D6550EA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F6310-B81D-A5AA-97F9-1899A4C5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AD450-3A32-42E4-B2F4-034832FE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5F8E5-501A-A82D-7231-55F037DD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F57C7B-485B-1A7B-495D-2669141AB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D89309-4B48-39EF-52C8-C2F77BFAD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6DB319-3D15-8FAF-F1A8-887E86B21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744CB9-D76C-3148-4C7E-A6B095248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22D5B7-783F-F6F1-485A-60DE93EE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0A512-D6E0-941F-45E4-E83B2C7B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5658C9-0301-55B4-0EAB-C9EAC4D0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F3A0-9074-35E5-09C8-2939551D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DE0685-73EE-8E13-DE6B-E3144697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5E73F-624F-86E4-61F8-980D66C3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893742-5A40-5646-FACB-4D831DFD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2CDDF3-7B9E-456B-13D4-E380A273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88F5E7-E0EA-2584-0738-B1520CD2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90906-1419-926E-B61D-0F482E74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5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2C777-9594-7C88-EBA8-BA52C70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1DB07-D21E-B25A-9263-30B34EBBF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FDBE6C-521D-C33D-36AE-68023ADE1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7F4E9-1236-08A9-5D58-C2B98ED1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A2ECF-8DEB-DAD9-1162-AC5A46BD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F3E0B9-7E89-8BC9-3670-F6A07E80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9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47DF7-7110-9D9E-2F87-49027931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3590EA-A2EF-8A38-60A2-754044B28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FD9F8-2535-24D9-E2D1-47B1E7932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F7CC-E4F5-33A0-B4BE-51978169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0BEB0C-C70C-7178-D9B3-7CE84916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213E7-E026-E1F1-5064-3F4F8120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4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7E21D-A6A1-D75C-CF3B-1B1497D2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588FED-A437-113C-C150-23267EEF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D2865-E9DF-1B85-4A0B-44665F514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CE91-FE7C-462A-A013-E2E1C451899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8FC21-4EFA-4B8C-9AFD-8FBAFB300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506A-4763-1CF3-BC9E-BBC82CCF2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4440-40B6-4020-915C-24A2793FD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9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4UMDb5NLiQRkYTM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OyTiJLsFcLhkYjc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97Thx7wxXzI5MWN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AC2E88-927B-6153-F9CC-761C318C18A2}"/>
              </a:ext>
            </a:extLst>
          </p:cNvPr>
          <p:cNvSpPr/>
          <p:nvPr/>
        </p:nvSpPr>
        <p:spPr>
          <a:xfrm>
            <a:off x="0" y="0"/>
            <a:ext cx="4774131" cy="6858000"/>
          </a:xfrm>
          <a:prstGeom prst="rect">
            <a:avLst/>
          </a:prstGeom>
          <a:solidFill>
            <a:srgbClr val="71FB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2" descr="C:\Users\User\Desktop\ОП Сириус-24\последний ЛОГО Сириуса.png">
            <a:extLst>
              <a:ext uri="{FF2B5EF4-FFF2-40B4-BE49-F238E27FC236}">
                <a16:creationId xmlns:a16="http://schemas.microsoft.com/office/drawing/2014/main" id="{CA59DB24-76D8-27C3-DCE0-F75527934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21241"/>
          <a:stretch>
            <a:fillRect/>
          </a:stretch>
        </p:blipFill>
        <p:spPr bwMode="auto">
          <a:xfrm>
            <a:off x="8486277" y="214163"/>
            <a:ext cx="3092916" cy="27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User\Desktop\сириус.jpg">
            <a:extLst>
              <a:ext uri="{FF2B5EF4-FFF2-40B4-BE49-F238E27FC236}">
                <a16:creationId xmlns:a16="http://schemas.microsoft.com/office/drawing/2014/main" id="{AEF3D677-CD1B-2408-7C0A-62284AA7628F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lum bright="30000" contrast="40000"/>
          </a:blip>
          <a:srcRect l="5226" r="5226"/>
          <a:stretch>
            <a:fillRect/>
          </a:stretch>
        </p:blipFill>
        <p:spPr>
          <a:xfrm>
            <a:off x="753059" y="355388"/>
            <a:ext cx="4521585" cy="32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2B7899F9-79E7-9B3D-37B5-61848219C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10560"/>
          <a:stretch>
            <a:fillRect/>
          </a:stretch>
        </p:blipFill>
        <p:spPr bwMode="auto">
          <a:xfrm>
            <a:off x="3991339" y="3166596"/>
            <a:ext cx="7953613" cy="96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1C5E6D-3CE6-664F-D591-DB0E7ACC4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143" y="4289186"/>
            <a:ext cx="11280809" cy="221342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dirty="0"/>
              <a:t>Спикер</a:t>
            </a:r>
          </a:p>
          <a:p>
            <a:pPr algn="l">
              <a:spcBef>
                <a:spcPts val="500"/>
              </a:spcBef>
            </a:pPr>
            <a:r>
              <a:rPr lang="ru-RU" sz="3300" b="1" dirty="0" err="1"/>
              <a:t>Прокаева</a:t>
            </a:r>
            <a:r>
              <a:rPr lang="ru-RU" sz="3300" b="1" dirty="0"/>
              <a:t> Елена Сергеевна</a:t>
            </a:r>
          </a:p>
          <a:p>
            <a:pPr algn="l"/>
            <a:r>
              <a:rPr lang="ru-RU" dirty="0"/>
              <a:t>региональный координатор Всероссийской олимпиады школьников в Приморском крае, главный эксперт Регионального центра «Сириус. Приморье»</a:t>
            </a:r>
          </a:p>
          <a:p>
            <a:pPr algn="l"/>
            <a:r>
              <a:rPr lang="ru-RU" dirty="0"/>
              <a:t>Почта: </a:t>
            </a:r>
            <a:r>
              <a:rPr lang="en-US" b="1" dirty="0"/>
              <a:t>prokaeva_es@pkiro.ru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454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EA0D0-9D7A-2ECF-B8D7-067A7C43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Русский язык </a:t>
            </a:r>
            <a:r>
              <a:rPr lang="ru-RU" dirty="0"/>
              <a:t>– 13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6CD9A-86E7-1370-0BED-10365488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5 возрастных групп : 7, 8, 9, 10, 11 классы</a:t>
            </a:r>
          </a:p>
          <a:p>
            <a:pPr marL="0" indent="0" algn="ctr">
              <a:buNone/>
            </a:pPr>
            <a:r>
              <a:rPr lang="ru-RU" dirty="0"/>
              <a:t>1 тур, продолжительность тура: 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7–8 классах – 120 минут,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9–11 классах – 180 минут.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0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25D24-8F01-A219-9AB1-A9EDBD6F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Астрономия</a:t>
            </a:r>
            <a:r>
              <a:rPr lang="ru-RU" dirty="0"/>
              <a:t> – 14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231DF-962D-1816-3EBE-F9452317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 возрастные группы : 7-8, 9, 10, 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 тур, продолжительность тура смотрите в требованиях.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 итогам МЭ </a:t>
            </a:r>
            <a:r>
              <a:rPr lang="ru-RU" dirty="0" err="1"/>
              <a:t>ВсОШ</a:t>
            </a:r>
            <a:r>
              <a:rPr lang="ru-RU" dirty="0"/>
              <a:t> обучающиеся 7-8 классов будут приглашены на РЭ олимпиады имени В.Я. Струве, который пройдет в рамках РЭ </a:t>
            </a:r>
            <a:r>
              <a:rPr lang="ru-RU" dirty="0" err="1"/>
              <a:t>ВсОШ</a:t>
            </a:r>
            <a:r>
              <a:rPr lang="ru-RU" dirty="0"/>
              <a:t> по астрономии.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EC15A-9DBF-5E66-972D-2A8FEEFB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ОБЗР</a:t>
            </a:r>
            <a:r>
              <a:rPr lang="ru-RU" dirty="0"/>
              <a:t> – 17 и 18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90AEA-AF0B-3FAA-DEA0-F3E7BCEFC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 возрастные группы : 7-8, 9, 10, 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17 ноября – теоретический тур,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продолжительность тура 90 минут.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18 ноября – практический тур, не должно превышать 40 минут (чистое время на выполнение заданий).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Задания практического тура будут направлены за 2 дня до его проведения.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01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14B85-3EE4-31BB-DE10-0A40E630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Обществознание</a:t>
            </a:r>
            <a:r>
              <a:rPr lang="ru-RU" dirty="0"/>
              <a:t> – 19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3F07B-5A5F-45FC-354A-AAA6A582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 возрастные группы: 7-8, 9-11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 теоретический тур, продолжительность тура для 7-8 </a:t>
            </a:r>
            <a:r>
              <a:rPr lang="ru-RU" dirty="0" err="1"/>
              <a:t>кл</a:t>
            </a:r>
            <a:r>
              <a:rPr lang="ru-RU" dirty="0"/>
              <a:t>. – 90 минут,</a:t>
            </a:r>
          </a:p>
          <a:p>
            <a:pPr marL="0" indent="0">
              <a:buNone/>
            </a:pPr>
            <a:r>
              <a:rPr lang="ru-RU" dirty="0"/>
              <a:t>2 теоретических тура, продолжительность каждого тура для 9-11 классов 1 тур 60 минут и 2 тур 60 минут, всего 120 минут (обязательно через 60 минут забрать 1 часть заданий и выдать 2 часть заданий).</a:t>
            </a:r>
          </a:p>
        </p:txBody>
      </p:sp>
    </p:spTree>
    <p:extLst>
      <p:ext uri="{BB962C8B-B14F-4D97-AF65-F5344CB8AC3E}">
        <p14:creationId xmlns:p14="http://schemas.microsoft.com/office/powerpoint/2010/main" val="288180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2C84E-FF54-4838-8767-416900D9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Физика</a:t>
            </a:r>
            <a:r>
              <a:rPr lang="ru-RU" dirty="0"/>
              <a:t> – 20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30B0E-CBC0-8B5A-7412-C8B6D710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5 возрастных  групп: 7, 8, 9, 10, 11 классы.</a:t>
            </a:r>
          </a:p>
          <a:p>
            <a:pPr marL="0" indent="0">
              <a:buNone/>
            </a:pPr>
            <a:r>
              <a:rPr lang="ru-RU" dirty="0"/>
              <a:t>1 письменный тур, </a:t>
            </a:r>
          </a:p>
          <a:p>
            <a:pPr marL="0" indent="0">
              <a:buNone/>
            </a:pPr>
            <a:r>
              <a:rPr lang="ru-RU" dirty="0"/>
              <a:t>7, 8 классы  - 4 задачи, продолжительность - 180 минут,</a:t>
            </a:r>
          </a:p>
          <a:p>
            <a:pPr marL="0" indent="0">
              <a:buNone/>
            </a:pPr>
            <a:r>
              <a:rPr lang="ru-RU" dirty="0"/>
              <a:t>9, 10, 11 классы - 5 задач, продолжительность - 230 минут. </a:t>
            </a:r>
            <a:endParaRPr lang="ru-RU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По итогам МЭ </a:t>
            </a:r>
            <a:r>
              <a:rPr lang="ru-RU" dirty="0" err="1"/>
              <a:t>ВсОШ</a:t>
            </a:r>
            <a:r>
              <a:rPr lang="ru-RU" dirty="0"/>
              <a:t> обучающиеся 7-8 классов будут приглашены на РЭ олимпиады имени </a:t>
            </a:r>
            <a:r>
              <a:rPr lang="ru-RU" dirty="0" err="1"/>
              <a:t>Дж.К.Максвелла</a:t>
            </a:r>
            <a:r>
              <a:rPr lang="ru-RU" dirty="0"/>
              <a:t>, который пройдет в рамках РЭ </a:t>
            </a:r>
            <a:r>
              <a:rPr lang="ru-RU" dirty="0" err="1"/>
              <a:t>ВсОШ</a:t>
            </a:r>
            <a:r>
              <a:rPr lang="ru-RU" dirty="0"/>
              <a:t> по физике.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https://t.me/+4UMDb5NLiQRkYTMy</a:t>
            </a:r>
            <a:r>
              <a:rPr lang="ru-RU" dirty="0"/>
              <a:t> ссылка на Телеграмм канал для председателей и организаторов по физике</a:t>
            </a:r>
          </a:p>
        </p:txBody>
      </p:sp>
    </p:spTree>
    <p:extLst>
      <p:ext uri="{BB962C8B-B14F-4D97-AF65-F5344CB8AC3E}">
        <p14:creationId xmlns:p14="http://schemas.microsoft.com/office/powerpoint/2010/main" val="308617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CAB8E-E275-D531-9DD9-DE4EB1C6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География</a:t>
            </a:r>
            <a:r>
              <a:rPr lang="ru-RU" dirty="0"/>
              <a:t> – 21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71D2D-AD54-41E6-0F67-0AEAB25EF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2 возрастные группы: 7-8, 9-11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1 тур, включающий несколько типов заданий.</a:t>
            </a:r>
          </a:p>
          <a:p>
            <a:pPr marL="0" indent="0" algn="ctr">
              <a:buNone/>
            </a:pPr>
            <a:r>
              <a:rPr lang="ru-RU" dirty="0"/>
              <a:t>Продолжительность тура:</a:t>
            </a:r>
          </a:p>
          <a:p>
            <a:pPr marL="0" indent="0" algn="ctr">
              <a:buNone/>
            </a:pPr>
            <a:r>
              <a:rPr lang="ru-RU" dirty="0"/>
              <a:t>7-8 классы – минут,</a:t>
            </a:r>
          </a:p>
          <a:p>
            <a:pPr marL="0" indent="0" algn="ctr">
              <a:buNone/>
            </a:pPr>
            <a:r>
              <a:rPr lang="ru-RU" dirty="0"/>
              <a:t>9-11 классы – минут.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Необходимо наличие транспортира у всех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91528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81270-6C9E-520C-DAA6-B65C9EED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Право</a:t>
            </a:r>
            <a:r>
              <a:rPr lang="ru-RU" dirty="0"/>
              <a:t> – 24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579E7-3FD3-5413-EAE5-3D2B4880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5 возрастных групп : 7, 8, 9, 10, 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1 письменный тур, продолжительность тура 120 минут по всем возрастным группам.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Максимальные баллы будут прописаны в критериях и требованиях.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389875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F7186-DE02-B763-8AC1-BC53BC89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</a:t>
            </a:r>
            <a:r>
              <a:rPr lang="ru-RU" dirty="0"/>
              <a:t> – 25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F8A23-B792-DE4F-2CFE-1D90F470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 возрастные группы: 7-8, 9, 10-11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 тур, включающий несколько типов заданий.</a:t>
            </a:r>
          </a:p>
          <a:p>
            <a:pPr marL="0" indent="0">
              <a:buNone/>
            </a:pPr>
            <a:r>
              <a:rPr lang="ru-RU" dirty="0"/>
              <a:t>Продолжительность тура: 120 минут по всем возрастным группам.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55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A6C60-B207-F36B-317E-C9057AB0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Экология</a:t>
            </a:r>
            <a:r>
              <a:rPr lang="ru-RU" dirty="0"/>
              <a:t> – 26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BC871-EF7D-0E65-01AF-FBF6B6E6B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 возрастные группы: 9, 10, 11 классы.</a:t>
            </a:r>
          </a:p>
          <a:p>
            <a:pPr marL="0" indent="0">
              <a:buNone/>
            </a:pPr>
            <a:r>
              <a:rPr lang="ru-RU" dirty="0"/>
              <a:t>1 тур, продолжительность тура 120 минут для всех возрастных групп.</a:t>
            </a:r>
          </a:p>
          <a:p>
            <a:pPr marL="0" indent="0">
              <a:buNone/>
            </a:pPr>
            <a:r>
              <a:rPr lang="ru-RU" dirty="0"/>
              <a:t>На МЭ нет экологического проекта.</a:t>
            </a:r>
          </a:p>
          <a:p>
            <a:pPr marL="0" indent="0">
              <a:buNone/>
            </a:pPr>
            <a:r>
              <a:rPr lang="ru-RU" dirty="0"/>
              <a:t>Наличие экологического проекта – обязательно условие для участия в региональном этапе согласно Порядку проведения олимпиады, его нужно предоставить до 23.01.2026г на электронную почту </a:t>
            </a:r>
            <a:r>
              <a:rPr lang="en-US" b="1" i="0" dirty="0">
                <a:effectLst/>
                <a:latin typeface="YS Text"/>
              </a:rPr>
              <a:t>olimp2022@pkiro.ru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67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23EA8-472D-27B3-6C9F-5811A044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Немецкий язык </a:t>
            </a:r>
            <a:r>
              <a:rPr lang="ru-RU" dirty="0"/>
              <a:t>– 27 и 28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0E8403-F96C-9A2F-0F00-89A62A97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 возрастные группы 7-8, 9-11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27 ноября </a:t>
            </a:r>
            <a:r>
              <a:rPr lang="ru-RU" dirty="0"/>
              <a:t>– письменный тур, продолжительностью:</a:t>
            </a:r>
          </a:p>
          <a:p>
            <a:pPr marL="0" indent="0">
              <a:buNone/>
            </a:pPr>
            <a:r>
              <a:rPr lang="ru-RU" dirty="0"/>
              <a:t>7-8 классы – 135 минут;</a:t>
            </a:r>
          </a:p>
          <a:p>
            <a:pPr marL="0" indent="0">
              <a:buNone/>
            </a:pPr>
            <a:r>
              <a:rPr lang="ru-RU" dirty="0"/>
              <a:t>9-11 классы – 180 минут.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28 ноября </a:t>
            </a:r>
            <a:r>
              <a:rPr lang="ru-RU" dirty="0"/>
              <a:t>– устный тур, продолжительностью:</a:t>
            </a:r>
          </a:p>
          <a:p>
            <a:pPr marL="0" indent="0">
              <a:buNone/>
            </a:pPr>
            <a:r>
              <a:rPr lang="ru-RU" dirty="0"/>
              <a:t>7-8 классов – 7-9 минут презентация, 45 минут подготовка;</a:t>
            </a:r>
          </a:p>
          <a:p>
            <a:pPr marL="0" indent="0">
              <a:buNone/>
            </a:pPr>
            <a:r>
              <a:rPr lang="ru-RU" dirty="0"/>
              <a:t>9-11 классов – 10-12 минут презентация, 60 минут подготовка.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6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4268B442-2793-A361-E4ED-DD4D4F3B5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52454" r="8124" b="30191"/>
          <a:stretch>
            <a:fillRect/>
          </a:stretch>
        </p:blipFill>
        <p:spPr bwMode="auto">
          <a:xfrm>
            <a:off x="6910943" y="3936"/>
            <a:ext cx="5274643" cy="6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9005-D743-2544-2F82-27A317489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927274"/>
            <a:ext cx="11053171" cy="560828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Порядок</a:t>
            </a:r>
            <a:r>
              <a:rPr lang="ru-RU" dirty="0"/>
              <a:t> проведения всероссийской олимпиады школьников по общеобразовательным предметам, утвержденный </a:t>
            </a:r>
            <a:r>
              <a:rPr lang="ru-RU" b="1" dirty="0"/>
              <a:t>приказом </a:t>
            </a:r>
            <a:r>
              <a:rPr lang="ru-RU" dirty="0"/>
              <a:t>Минпросвещения России от 27.11.2020 № 678 «Об утверждении Порядка проведения всероссийской олимпиады школьников».</a:t>
            </a:r>
          </a:p>
          <a:p>
            <a:r>
              <a:rPr lang="ru-RU" dirty="0"/>
              <a:t>Приказ Минпросвещения России от 18.02.2025 № 121 «О внесении </a:t>
            </a:r>
            <a:r>
              <a:rPr lang="ru-RU" b="1" dirty="0"/>
              <a:t>изменений</a:t>
            </a:r>
            <a:r>
              <a:rPr lang="ru-RU" dirty="0"/>
              <a:t> в приказ Минпросвещения России от 27.11.2020 № 678 «Об утверждении Порядка проведения всероссийской олимпиады школьников».</a:t>
            </a:r>
          </a:p>
          <a:p>
            <a:r>
              <a:rPr lang="ru-RU" b="1" dirty="0"/>
              <a:t>Порядок</a:t>
            </a:r>
            <a:r>
              <a:rPr lang="ru-RU" dirty="0"/>
              <a:t> проведения всероссийской олимпиады школьников в Приморском крае, утвержденный приказом от 15.08.2025 №23А-1163, и изменения в приказ 23А-1365 от 13.10.2025г.</a:t>
            </a:r>
          </a:p>
          <a:p>
            <a:r>
              <a:rPr lang="ru-RU" b="1" dirty="0"/>
              <a:t>Методические рекомендации и требования </a:t>
            </a:r>
            <a:r>
              <a:rPr lang="ru-RU" dirty="0"/>
              <a:t>к проведению школьного и муниципального этапов </a:t>
            </a:r>
            <a:r>
              <a:rPr lang="ru-RU" dirty="0" err="1"/>
              <a:t>ВсОШ</a:t>
            </a:r>
            <a:r>
              <a:rPr lang="ru-RU" dirty="0"/>
              <a:t> по общеобразовательным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350631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B9916-F494-2F51-9993-D5601D0A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Китайский</a:t>
            </a:r>
            <a:r>
              <a:rPr lang="ru-RU" dirty="0"/>
              <a:t> </a:t>
            </a:r>
            <a:r>
              <a:rPr lang="ru-RU" b="1" dirty="0"/>
              <a:t>язык </a:t>
            </a:r>
            <a:r>
              <a:rPr kumimoji="0" lang="ru-RU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27 ноября 2025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85D11-C262-AD82-7521-6EB804995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 возрастные группы: 7-8 и 9-11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Только письменные туры!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Продолжительность тура:</a:t>
            </a:r>
          </a:p>
          <a:p>
            <a:pPr marL="0" indent="0">
              <a:buNone/>
            </a:pPr>
            <a:r>
              <a:rPr lang="ru-RU" dirty="0"/>
              <a:t>7-8 классы – 75 минут;</a:t>
            </a:r>
          </a:p>
          <a:p>
            <a:pPr marL="0" indent="0">
              <a:buNone/>
            </a:pPr>
            <a:r>
              <a:rPr lang="ru-RU" dirty="0"/>
              <a:t>9-11 классы – 90 минут.</a:t>
            </a:r>
          </a:p>
        </p:txBody>
      </p:sp>
    </p:spTree>
    <p:extLst>
      <p:ext uri="{BB962C8B-B14F-4D97-AF65-F5344CB8AC3E}">
        <p14:creationId xmlns:p14="http://schemas.microsoft.com/office/powerpoint/2010/main" val="363516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C5B70-A89F-339F-F4A0-33E416C3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Биология</a:t>
            </a:r>
            <a:r>
              <a:rPr lang="ru-RU" dirty="0"/>
              <a:t> – 01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B36414-9254-1E48-ACC0-CFC009D7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 возрастных групп : 7, 8, 9, 10, 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 тур, включающий задачи теории и </a:t>
            </a:r>
            <a:r>
              <a:rPr lang="ru-RU" dirty="0" err="1"/>
              <a:t>псевдопрака</a:t>
            </a:r>
            <a:r>
              <a:rPr lang="ru-RU" dirty="0"/>
              <a:t> (мысленный эксперимент).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Время выполнения единое. </a:t>
            </a:r>
          </a:p>
        </p:txBody>
      </p:sp>
    </p:spTree>
    <p:extLst>
      <p:ext uri="{BB962C8B-B14F-4D97-AF65-F5344CB8AC3E}">
        <p14:creationId xmlns:p14="http://schemas.microsoft.com/office/powerpoint/2010/main" val="134050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91216-5426-3E17-1E8A-4BDC755E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681037"/>
            <a:ext cx="10515600" cy="933323"/>
          </a:xfrm>
        </p:spPr>
        <p:txBody>
          <a:bodyPr/>
          <a:lstStyle/>
          <a:p>
            <a:pPr algn="ctr"/>
            <a:r>
              <a:rPr lang="ru-RU" b="1" dirty="0"/>
              <a:t>Химия</a:t>
            </a:r>
            <a:r>
              <a:rPr lang="ru-RU" dirty="0"/>
              <a:t> – 02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0B0BE-7D71-205D-AD4A-EEDC381A6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 возрастные группы : 7-8, 9, 10, 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 тур, включающий задачи теоретической части.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Задач </a:t>
            </a:r>
            <a:r>
              <a:rPr lang="ru-RU" dirty="0" err="1"/>
              <a:t>псевдопрака</a:t>
            </a:r>
            <a:r>
              <a:rPr lang="ru-RU" dirty="0"/>
              <a:t> (мысленного эксперимента) не будет.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https://t.me/+OyTiJLsFcLhkYjc6</a:t>
            </a:r>
            <a:r>
              <a:rPr lang="ru-RU" dirty="0"/>
              <a:t> ссылка на группу в Телеграмм канале для председателей и организаторов по химии</a:t>
            </a:r>
          </a:p>
        </p:txBody>
      </p:sp>
    </p:spTree>
    <p:extLst>
      <p:ext uri="{BB962C8B-B14F-4D97-AF65-F5344CB8AC3E}">
        <p14:creationId xmlns:p14="http://schemas.microsoft.com/office/powerpoint/2010/main" val="2890965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458E7-1194-12AC-FF41-91E07BA5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Труд (технология) </a:t>
            </a:r>
            <a:r>
              <a:rPr lang="ru-RU" dirty="0"/>
              <a:t>03-04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1389F-9438-E82C-32D0-E660E1FB0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4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3 возрастные группы: 7-8, 9, 10-11 классы КДДТ и ТТТТ</a:t>
            </a:r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856D17-0479-4D05-0B01-83C34FD8B59C}"/>
              </a:ext>
            </a:extLst>
          </p:cNvPr>
          <p:cNvGrpSpPr/>
          <p:nvPr/>
        </p:nvGrpSpPr>
        <p:grpSpPr>
          <a:xfrm>
            <a:off x="838200" y="3204443"/>
            <a:ext cx="10977939" cy="2896962"/>
            <a:chOff x="231415" y="3241286"/>
            <a:chExt cx="10977939" cy="28969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B8949C-C308-12E2-97C0-441FE633C92C}"/>
                </a:ext>
              </a:extLst>
            </p:cNvPr>
            <p:cNvSpPr txBox="1"/>
            <p:nvPr/>
          </p:nvSpPr>
          <p:spPr>
            <a:xfrm>
              <a:off x="1664208" y="3244334"/>
              <a:ext cx="195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ТЕХНОЛОГИЯ</a:t>
              </a:r>
            </a:p>
          </p:txBody>
        </p:sp>
        <p:sp>
          <p:nvSpPr>
            <p:cNvPr id="7" name="Стрелка: вниз 6">
              <a:extLst>
                <a:ext uri="{FF2B5EF4-FFF2-40B4-BE49-F238E27FC236}">
                  <a16:creationId xmlns:a16="http://schemas.microsoft.com/office/drawing/2014/main" id="{80A696BF-EF84-5AAF-D92E-143B3917FE9B}"/>
                </a:ext>
              </a:extLst>
            </p:cNvPr>
            <p:cNvSpPr/>
            <p:nvPr/>
          </p:nvSpPr>
          <p:spPr>
            <a:xfrm rot="2298860">
              <a:off x="1444752" y="3593592"/>
              <a:ext cx="256032" cy="61264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: вниз 7">
              <a:extLst>
                <a:ext uri="{FF2B5EF4-FFF2-40B4-BE49-F238E27FC236}">
                  <a16:creationId xmlns:a16="http://schemas.microsoft.com/office/drawing/2014/main" id="{F55C4D73-AEB4-FE2B-72B6-EF5C3BBD2FF6}"/>
                </a:ext>
              </a:extLst>
            </p:cNvPr>
            <p:cNvSpPr/>
            <p:nvPr/>
          </p:nvSpPr>
          <p:spPr>
            <a:xfrm>
              <a:off x="2171772" y="3705999"/>
              <a:ext cx="256032" cy="61264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вниз 8">
              <a:extLst>
                <a:ext uri="{FF2B5EF4-FFF2-40B4-BE49-F238E27FC236}">
                  <a16:creationId xmlns:a16="http://schemas.microsoft.com/office/drawing/2014/main" id="{DB740BDE-506D-38F0-A3B9-A68725A4DDC7}"/>
                </a:ext>
              </a:extLst>
            </p:cNvPr>
            <p:cNvSpPr/>
            <p:nvPr/>
          </p:nvSpPr>
          <p:spPr>
            <a:xfrm>
              <a:off x="3038283" y="3705999"/>
              <a:ext cx="256032" cy="61264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низ 9">
              <a:extLst>
                <a:ext uri="{FF2B5EF4-FFF2-40B4-BE49-F238E27FC236}">
                  <a16:creationId xmlns:a16="http://schemas.microsoft.com/office/drawing/2014/main" id="{DE0F275B-18F5-1993-496D-99C8BA5CF345}"/>
                </a:ext>
              </a:extLst>
            </p:cNvPr>
            <p:cNvSpPr/>
            <p:nvPr/>
          </p:nvSpPr>
          <p:spPr>
            <a:xfrm rot="19155242">
              <a:off x="3628931" y="3589506"/>
              <a:ext cx="256032" cy="61264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378DF0-16AD-9B41-1AF5-95F32A2108C0}"/>
                </a:ext>
              </a:extLst>
            </p:cNvPr>
            <p:cNvSpPr txBox="1"/>
            <p:nvPr/>
          </p:nvSpPr>
          <p:spPr>
            <a:xfrm>
              <a:off x="1936293" y="4295474"/>
              <a:ext cx="75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КДДТ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24B4F1-5566-2E07-BAFF-4333BC5D2790}"/>
                </a:ext>
              </a:extLst>
            </p:cNvPr>
            <p:cNvSpPr txBox="1"/>
            <p:nvPr/>
          </p:nvSpPr>
          <p:spPr>
            <a:xfrm>
              <a:off x="2842377" y="4295474"/>
              <a:ext cx="647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ТТТТ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F23DBA-5D63-BC0B-944B-C697F4B65DA0}"/>
                </a:ext>
              </a:extLst>
            </p:cNvPr>
            <p:cNvSpPr txBox="1"/>
            <p:nvPr/>
          </p:nvSpPr>
          <p:spPr>
            <a:xfrm>
              <a:off x="231415" y="4127300"/>
              <a:ext cx="185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ИНФОРМАЦИОННАЯ БЕЗОПАСНОСТЬ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7476B0-B050-DE5A-945B-A73C28DD82F8}"/>
                </a:ext>
              </a:extLst>
            </p:cNvPr>
            <p:cNvSpPr txBox="1"/>
            <p:nvPr/>
          </p:nvSpPr>
          <p:spPr>
            <a:xfrm>
              <a:off x="3412848" y="4127300"/>
              <a:ext cx="195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РОБОТОТЕХНИКА</a:t>
              </a: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0A5C9600-251A-A1EE-1A1D-7D838806ADFF}"/>
                </a:ext>
              </a:extLst>
            </p:cNvPr>
            <p:cNvCxnSpPr/>
            <p:nvPr/>
          </p:nvCxnSpPr>
          <p:spPr>
            <a:xfrm flipH="1">
              <a:off x="1362456" y="4581144"/>
              <a:ext cx="723057" cy="384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7628DF-C2E0-CBF8-5CC5-C50A6C5756BF}"/>
                </a:ext>
              </a:extLst>
            </p:cNvPr>
            <p:cNvSpPr txBox="1"/>
            <p:nvPr/>
          </p:nvSpPr>
          <p:spPr>
            <a:xfrm>
              <a:off x="524975" y="4950476"/>
              <a:ext cx="16467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Механическая обработка  швейного изделия</a:t>
              </a: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BA90D05D-0FEC-5EA0-5B07-152E3E13EB4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2301556" y="4664806"/>
              <a:ext cx="14482" cy="9696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F2FB66-5224-CFFC-ED1D-DD2F6DF51DC4}"/>
                </a:ext>
              </a:extLst>
            </p:cNvPr>
            <p:cNvSpPr txBox="1"/>
            <p:nvPr/>
          </p:nvSpPr>
          <p:spPr>
            <a:xfrm>
              <a:off x="1464075" y="5619764"/>
              <a:ext cx="1646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Моделирование</a:t>
              </a: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8535E6ED-13DC-8938-7E2A-E6FA4F265938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3166299" y="4664806"/>
              <a:ext cx="10998" cy="300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CFF10B-84E5-D6FC-B4DA-A522822A1306}"/>
                </a:ext>
              </a:extLst>
            </p:cNvPr>
            <p:cNvSpPr txBox="1"/>
            <p:nvPr/>
          </p:nvSpPr>
          <p:spPr>
            <a:xfrm>
              <a:off x="2835359" y="4956572"/>
              <a:ext cx="9904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Ручная обработка металла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021B2687-189E-2DD6-9A7E-88A190C68031}"/>
                </a:ext>
              </a:extLst>
            </p:cNvPr>
            <p:cNvCxnSpPr>
              <a:cxnSpLocks/>
            </p:cNvCxnSpPr>
            <p:nvPr/>
          </p:nvCxnSpPr>
          <p:spPr>
            <a:xfrm>
              <a:off x="3434795" y="4576409"/>
              <a:ext cx="941978" cy="11127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D58D81-C138-52F0-C9A7-81CC5132B0EE}"/>
                </a:ext>
              </a:extLst>
            </p:cNvPr>
            <p:cNvSpPr txBox="1"/>
            <p:nvPr/>
          </p:nvSpPr>
          <p:spPr>
            <a:xfrm>
              <a:off x="3465602" y="5615028"/>
              <a:ext cx="2075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Ручная и механическая обработка дерева</a:t>
              </a:r>
            </a:p>
          </p:txBody>
        </p:sp>
        <p:sp>
          <p:nvSpPr>
            <p:cNvPr id="23" name="Стрелка: вправо с вырезом 22">
              <a:extLst>
                <a:ext uri="{FF2B5EF4-FFF2-40B4-BE49-F238E27FC236}">
                  <a16:creationId xmlns:a16="http://schemas.microsoft.com/office/drawing/2014/main" id="{0B01BF6B-89A5-D576-59CC-B014814999C6}"/>
                </a:ext>
              </a:extLst>
            </p:cNvPr>
            <p:cNvSpPr/>
            <p:nvPr/>
          </p:nvSpPr>
          <p:spPr>
            <a:xfrm>
              <a:off x="4645152" y="3355848"/>
              <a:ext cx="1315448" cy="224350"/>
            </a:xfrm>
            <a:prstGeom prst="notch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4B2F74-A9FB-D8E4-8490-D278715F3202}"/>
                </a:ext>
              </a:extLst>
            </p:cNvPr>
            <p:cNvSpPr txBox="1"/>
            <p:nvPr/>
          </p:nvSpPr>
          <p:spPr>
            <a:xfrm>
              <a:off x="6363427" y="3241286"/>
              <a:ext cx="289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ТРУД (ТЕХНОЛОГИЯ)</a:t>
              </a:r>
            </a:p>
          </p:txBody>
        </p:sp>
        <p:sp>
          <p:nvSpPr>
            <p:cNvPr id="25" name="Стрелка: вниз 24">
              <a:extLst>
                <a:ext uri="{FF2B5EF4-FFF2-40B4-BE49-F238E27FC236}">
                  <a16:creationId xmlns:a16="http://schemas.microsoft.com/office/drawing/2014/main" id="{ECBB2179-E0D8-E67C-C89D-F1B28708C25A}"/>
                </a:ext>
              </a:extLst>
            </p:cNvPr>
            <p:cNvSpPr/>
            <p:nvPr/>
          </p:nvSpPr>
          <p:spPr>
            <a:xfrm rot="2298860">
              <a:off x="7303008" y="3590544"/>
              <a:ext cx="256032" cy="612648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id="{66D1AF31-2116-9D57-BD8E-D2D831932457}"/>
                </a:ext>
              </a:extLst>
            </p:cNvPr>
            <p:cNvSpPr/>
            <p:nvPr/>
          </p:nvSpPr>
          <p:spPr>
            <a:xfrm rot="19155242">
              <a:off x="8033291" y="3586458"/>
              <a:ext cx="256032" cy="612648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6BBA4F-4936-74EA-664E-27CE287DA968}"/>
                </a:ext>
              </a:extLst>
            </p:cNvPr>
            <p:cNvSpPr txBox="1"/>
            <p:nvPr/>
          </p:nvSpPr>
          <p:spPr>
            <a:xfrm>
              <a:off x="7017309" y="4164410"/>
              <a:ext cx="75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КДДТ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84EB37-2988-683C-A152-76F58ACDC38B}"/>
                </a:ext>
              </a:extLst>
            </p:cNvPr>
            <p:cNvSpPr txBox="1"/>
            <p:nvPr/>
          </p:nvSpPr>
          <p:spPr>
            <a:xfrm>
              <a:off x="7923393" y="4164410"/>
              <a:ext cx="647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ТТТТ</a:t>
              </a: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D53EDF5B-C372-40BA-BFAA-6293F562C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3217" y="4450080"/>
              <a:ext cx="483312" cy="20044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52A130-D062-C187-E2CE-03B0FD9CB071}"/>
                </a:ext>
              </a:extLst>
            </p:cNvPr>
            <p:cNvSpPr txBox="1"/>
            <p:nvPr/>
          </p:nvSpPr>
          <p:spPr>
            <a:xfrm>
              <a:off x="5480909" y="4647922"/>
              <a:ext cx="16467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Механическая обработка  швейного изделия</a:t>
              </a:r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D86F7F77-F911-41B9-D874-4E25D0BD9F06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7363164" y="4533742"/>
              <a:ext cx="33890" cy="85284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7DD8BD-8B68-8508-917B-1328448F1673}"/>
                </a:ext>
              </a:extLst>
            </p:cNvPr>
            <p:cNvSpPr txBox="1"/>
            <p:nvPr/>
          </p:nvSpPr>
          <p:spPr>
            <a:xfrm>
              <a:off x="6677452" y="5397649"/>
              <a:ext cx="1646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Моделирование</a:t>
              </a:r>
            </a:p>
          </p:txBody>
        </p: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D8923108-A4FF-0EC6-267E-CB13BEC818CE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8247315" y="4533742"/>
              <a:ext cx="382933" cy="72459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3EF151-F91B-A9CC-985D-EEAF5D1F9253}"/>
                </a:ext>
              </a:extLst>
            </p:cNvPr>
            <p:cNvSpPr txBox="1"/>
            <p:nvPr/>
          </p:nvSpPr>
          <p:spPr>
            <a:xfrm>
              <a:off x="8322930" y="5258341"/>
              <a:ext cx="1646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Ручная обработка металла</a:t>
              </a:r>
            </a:p>
          </p:txBody>
        </p: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85F7530B-6173-6611-0AEC-21A6490D8381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8458233" y="4507093"/>
              <a:ext cx="675459" cy="433247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708437-26AD-D66C-BC35-A4A6E09D049D}"/>
                </a:ext>
              </a:extLst>
            </p:cNvPr>
            <p:cNvSpPr txBox="1"/>
            <p:nvPr/>
          </p:nvSpPr>
          <p:spPr>
            <a:xfrm>
              <a:off x="9133692" y="4678730"/>
              <a:ext cx="2075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Ручная и механическая обработка дерева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593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35B7D-E928-4568-4574-EFF4DE56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Труд (технология) </a:t>
            </a:r>
            <a:r>
              <a:rPr lang="ru-RU" dirty="0"/>
              <a:t>03-04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20AEC-0749-00E7-1400-E2A9FAD3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11119757" cy="3742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3 возрастные группы: 7-8, 9, 10-11 классы КДДТ и ТТТТ</a:t>
            </a:r>
          </a:p>
          <a:p>
            <a:pPr marL="0" indent="0">
              <a:buNone/>
            </a:pPr>
            <a:r>
              <a:rPr lang="ru-RU" dirty="0"/>
              <a:t>03 декабря 2025 – теоретический тур по 2 направлениям: КДДТ и ТТТТ</a:t>
            </a:r>
          </a:p>
          <a:p>
            <a:pPr marL="0" indent="0">
              <a:buNone/>
            </a:pPr>
            <a:r>
              <a:rPr lang="ru-RU" dirty="0"/>
              <a:t>04 декабря 2025 – практический тур по 2 направлениям: КДДТ и ТТТТ</a:t>
            </a:r>
          </a:p>
          <a:p>
            <a:pPr marL="0" indent="0">
              <a:buNone/>
            </a:pPr>
            <a:r>
              <a:rPr lang="ru-RU" dirty="0"/>
              <a:t>Направление ТТТТ включает в себя 2 вида практик: ручная деревообработка, ручная металлообработка.</a:t>
            </a:r>
          </a:p>
          <a:p>
            <a:pPr marL="0" indent="0">
              <a:buNone/>
            </a:pPr>
            <a:r>
              <a:rPr lang="ru-RU" dirty="0"/>
              <a:t>Направление КДДТ включает в себя 2 вида практик: механическая обработка швейного изделия, моделирование швейных изделий.</a:t>
            </a:r>
          </a:p>
          <a:p>
            <a:pPr marL="0" indent="0">
              <a:buNone/>
            </a:pPr>
            <a:r>
              <a:rPr lang="ru-RU" dirty="0"/>
              <a:t>В рамках дат проведения олимпиады предусмотрена защита проектов (проект должен быть готов на 75%).</a:t>
            </a:r>
          </a:p>
          <a:p>
            <a:pPr marL="0" indent="0">
              <a:buNone/>
            </a:pPr>
            <a:r>
              <a:rPr lang="ru-RU" dirty="0"/>
              <a:t>Итоговый балл =  сумме балов за 3 тура.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798A14A-6ED1-8E1C-FD0D-130FEBE16E03}"/>
              </a:ext>
            </a:extLst>
          </p:cNvPr>
          <p:cNvSpPr txBox="1">
            <a:spLocks/>
          </p:cNvSpPr>
          <p:nvPr/>
        </p:nvSpPr>
        <p:spPr>
          <a:xfrm>
            <a:off x="571499" y="5702980"/>
            <a:ext cx="11119757" cy="910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>
                <a:solidFill>
                  <a:srgbClr val="00B050"/>
                </a:solidFill>
              </a:rPr>
              <a:t>Работы практического тура сдаются на проверку комиссии в день его проведения!!!</a:t>
            </a:r>
          </a:p>
        </p:txBody>
      </p:sp>
    </p:spTree>
    <p:extLst>
      <p:ext uri="{BB962C8B-B14F-4D97-AF65-F5344CB8AC3E}">
        <p14:creationId xmlns:p14="http://schemas.microsoft.com/office/powerpoint/2010/main" val="173441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6AE2C-6798-C7FB-0C40-30957E81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960"/>
            <a:ext cx="10515600" cy="867728"/>
          </a:xfrm>
        </p:spPr>
        <p:txBody>
          <a:bodyPr/>
          <a:lstStyle/>
          <a:p>
            <a:pPr algn="ctr"/>
            <a:r>
              <a:rPr lang="ru-RU" b="1" dirty="0"/>
              <a:t>Искусство (МХК) </a:t>
            </a:r>
            <a:r>
              <a:rPr lang="ru-RU" dirty="0"/>
              <a:t>– 05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81193-1ABE-4F35-456E-89E0D7EC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 возрастные группы: 7-8, 9, 10, 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 тур, включающий несколько типов заданий, в том числе творческое задание, тема на творческий проект будет дана за 7 дней.</a:t>
            </a:r>
          </a:p>
          <a:p>
            <a:pPr marL="0" indent="0">
              <a:buNone/>
            </a:pPr>
            <a:r>
              <a:rPr lang="ru-RU" dirty="0"/>
              <a:t>Продолжительность тура – 225 минут для всех </a:t>
            </a:r>
            <a:r>
              <a:rPr lang="ru-RU"/>
              <a:t>возрастных групп.</a:t>
            </a:r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chemeClr val="accent6"/>
                </a:solidFill>
              </a:rPr>
              <a:t>Защиты проектов не будет!!!</a:t>
            </a:r>
          </a:p>
        </p:txBody>
      </p:sp>
    </p:spTree>
    <p:extLst>
      <p:ext uri="{BB962C8B-B14F-4D97-AF65-F5344CB8AC3E}">
        <p14:creationId xmlns:p14="http://schemas.microsoft.com/office/powerpoint/2010/main" val="938725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410B-5417-D172-83D7-28C2EA85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Экономика</a:t>
            </a:r>
            <a:r>
              <a:rPr lang="ru-RU" dirty="0"/>
              <a:t> – 08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31D35-95D5-4C99-10BD-F518E4F4F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 возрастных групп: 7, 8, 9, 10, 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 тур. Продолжительность тура 150 минут для всех возрастных групп.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Пользоваться любой вычислительной техникой </a:t>
            </a:r>
            <a:r>
              <a:rPr lang="ru-RU" u="sng" dirty="0"/>
              <a:t>ЗАПРЕЩЕНО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47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7EF7E2-E467-5EDA-813B-0AAB89711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A39E9-DB94-0FE9-3017-9A13AB89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Испанский</a:t>
            </a:r>
            <a:r>
              <a:rPr lang="ru-RU" dirty="0"/>
              <a:t> , </a:t>
            </a:r>
            <a:r>
              <a:rPr lang="ru-RU" b="1" dirty="0"/>
              <a:t>итальянский</a:t>
            </a:r>
            <a:r>
              <a:rPr lang="ru-RU" dirty="0"/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языки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ru-RU" dirty="0"/>
              <a:t>09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6D736-C9DE-0A4F-67BE-449D642AE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 возрастные группы: 7-8 и 9-11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Только письменные туры! </a:t>
            </a:r>
          </a:p>
          <a:p>
            <a:pPr marL="0" indent="0">
              <a:buNone/>
            </a:pPr>
            <a:r>
              <a:rPr lang="ru-RU" dirty="0"/>
              <a:t>Продолжительность тура – 180 минут для всех возрастных групп по </a:t>
            </a:r>
            <a:r>
              <a:rPr lang="ru-RU" b="1" dirty="0"/>
              <a:t>испанскому языку;</a:t>
            </a:r>
          </a:p>
          <a:p>
            <a:pPr marL="0" indent="0">
              <a:buNone/>
            </a:pPr>
            <a:r>
              <a:rPr lang="ru-RU" dirty="0"/>
              <a:t>Продолжительность тура – 170 минут для всех возрастных групп по </a:t>
            </a:r>
            <a:r>
              <a:rPr lang="ru-RU" b="1" dirty="0"/>
              <a:t>испанскому языку.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Участник может участвовать в нескольких предметах, но время на выполнение не продлевается.</a:t>
            </a:r>
          </a:p>
        </p:txBody>
      </p:sp>
    </p:spTree>
    <p:extLst>
      <p:ext uri="{BB962C8B-B14F-4D97-AF65-F5344CB8AC3E}">
        <p14:creationId xmlns:p14="http://schemas.microsoft.com/office/powerpoint/2010/main" val="1145461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DECAE-5412-BDCE-C56C-E75E3A34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Французский язык </a:t>
            </a:r>
            <a:r>
              <a:rPr lang="ru-RU" dirty="0"/>
              <a:t>– 09 и 11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F8EF1-7852-CC77-305B-3C9A93943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2 возрастные группы 7-8, 9-11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09 декабря – письменный тур, продолжительность тура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11 декабря – устный тур</a:t>
            </a:r>
            <a:r>
              <a:rPr lang="ru-RU"/>
              <a:t>, продолжительность </a:t>
            </a:r>
            <a:r>
              <a:rPr lang="ru-RU" dirty="0"/>
              <a:t>тура </a:t>
            </a:r>
          </a:p>
        </p:txBody>
      </p:sp>
    </p:spTree>
    <p:extLst>
      <p:ext uri="{BB962C8B-B14F-4D97-AF65-F5344CB8AC3E}">
        <p14:creationId xmlns:p14="http://schemas.microsoft.com/office/powerpoint/2010/main" val="3096421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2C3AE-E9B9-BDBE-5F44-B5D73733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Информатика</a:t>
            </a:r>
            <a:r>
              <a:rPr lang="ru-RU" dirty="0"/>
              <a:t> – 10, 15, 17, 19 декабря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81FC8-5593-B15C-E173-B45AC125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3"/>
            <a:ext cx="11241024" cy="36185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2 возрастные группы: 7-8, 9-11 классы начало проведения с 13-00 до 15-00 (время местное) на платформе </a:t>
            </a:r>
            <a:r>
              <a:rPr lang="ru-RU" dirty="0" err="1"/>
              <a:t>Сириус.Онлайн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Направление «Программирование» и «Искусственный интеллект» проходят в 1 тур.</a:t>
            </a:r>
          </a:p>
          <a:p>
            <a:pPr marL="0" indent="0">
              <a:buNone/>
            </a:pPr>
            <a:r>
              <a:rPr lang="ru-RU" dirty="0"/>
              <a:t>Направление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«Информационная безопасность» и </a:t>
            </a:r>
            <a:r>
              <a:rPr lang="ru-RU" dirty="0"/>
              <a:t>«Робототехника» проходят в 2 тура, проектный тур по Робототехнике может быть представлен: </a:t>
            </a:r>
          </a:p>
          <a:p>
            <a:pPr marL="514350" indent="-514350">
              <a:buAutoNum type="arabicPeriod"/>
            </a:pPr>
            <a:r>
              <a:rPr lang="ru-RU" dirty="0"/>
              <a:t>проект, презентация и защита в очном формате;</a:t>
            </a:r>
          </a:p>
          <a:p>
            <a:pPr marL="514350" indent="-514350">
              <a:buAutoNum type="arabicPeriod"/>
            </a:pPr>
            <a:r>
              <a:rPr lang="ru-RU" dirty="0"/>
              <a:t>представление технической документации/реферата/пояснительной записки или эссе по проекту .</a:t>
            </a:r>
          </a:p>
          <a:p>
            <a:pPr marL="0" indent="0">
              <a:buNone/>
            </a:pPr>
            <a:r>
              <a:rPr lang="ru-RU" dirty="0"/>
              <a:t>Список участников по информатике по всем направлениям должен быть готов к 25.12.2025 г. 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C01CC3-EA60-FD5A-F165-594A7EECC8DB}"/>
              </a:ext>
            </a:extLst>
          </p:cNvPr>
          <p:cNvGrpSpPr/>
          <p:nvPr/>
        </p:nvGrpSpPr>
        <p:grpSpPr>
          <a:xfrm>
            <a:off x="1893803" y="1380745"/>
            <a:ext cx="8727450" cy="1426464"/>
            <a:chOff x="1051560" y="1840622"/>
            <a:chExt cx="8727450" cy="15412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EE0B98-FE8F-12A1-0233-A4CCD8FEA62B}"/>
                </a:ext>
              </a:extLst>
            </p:cNvPr>
            <p:cNvSpPr txBox="1"/>
            <p:nvPr/>
          </p:nvSpPr>
          <p:spPr>
            <a:xfrm>
              <a:off x="1051560" y="1861300"/>
              <a:ext cx="231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ИНФОРМАТИКА</a:t>
              </a:r>
            </a:p>
          </p:txBody>
        </p:sp>
        <p:sp>
          <p:nvSpPr>
            <p:cNvPr id="23" name="Стрелка: вправо с вырезом 22">
              <a:extLst>
                <a:ext uri="{FF2B5EF4-FFF2-40B4-BE49-F238E27FC236}">
                  <a16:creationId xmlns:a16="http://schemas.microsoft.com/office/drawing/2014/main" id="{E5C5C145-5D8E-9838-6E83-F6E2D1B5B3A9}"/>
                </a:ext>
              </a:extLst>
            </p:cNvPr>
            <p:cNvSpPr/>
            <p:nvPr/>
          </p:nvSpPr>
          <p:spPr>
            <a:xfrm>
              <a:off x="3576621" y="1959280"/>
              <a:ext cx="1315448" cy="224350"/>
            </a:xfrm>
            <a:prstGeom prst="notch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02112A-6234-9952-8B98-6814A5372BB2}"/>
                </a:ext>
              </a:extLst>
            </p:cNvPr>
            <p:cNvSpPr txBox="1"/>
            <p:nvPr/>
          </p:nvSpPr>
          <p:spPr>
            <a:xfrm>
              <a:off x="5084968" y="1840622"/>
              <a:ext cx="231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ИНФОРМАТИКА</a:t>
              </a: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417C423D-6C2B-0FFE-5F41-5185BA610A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1590" y="2276414"/>
              <a:ext cx="660230" cy="60421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784C47-2DFF-936E-29D6-F6475E4D6ED9}"/>
                </a:ext>
              </a:extLst>
            </p:cNvPr>
            <p:cNvSpPr txBox="1"/>
            <p:nvPr/>
          </p:nvSpPr>
          <p:spPr>
            <a:xfrm>
              <a:off x="3290845" y="2858684"/>
              <a:ext cx="1960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Программирование</a:t>
              </a:r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A461104D-C905-FCD6-D412-0EF975904D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8639" y="2276414"/>
              <a:ext cx="17361" cy="63896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460CF5-882B-320D-B831-65E6364EA955}"/>
                </a:ext>
              </a:extLst>
            </p:cNvPr>
            <p:cNvSpPr txBox="1"/>
            <p:nvPr/>
          </p:nvSpPr>
          <p:spPr>
            <a:xfrm>
              <a:off x="5327435" y="2880625"/>
              <a:ext cx="1407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Робототехника</a:t>
              </a:r>
            </a:p>
          </p:txBody>
        </p: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D43D32CC-C1DC-802F-132C-3A39166DC198}"/>
                </a:ext>
              </a:extLst>
            </p:cNvPr>
            <p:cNvCxnSpPr>
              <a:cxnSpLocks/>
            </p:cNvCxnSpPr>
            <p:nvPr/>
          </p:nvCxnSpPr>
          <p:spPr>
            <a:xfrm>
              <a:off x="6971085" y="2276414"/>
              <a:ext cx="484001" cy="6480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D5F35F-A5C7-DAE9-1142-F8D08207CE14}"/>
                </a:ext>
              </a:extLst>
            </p:cNvPr>
            <p:cNvSpPr txBox="1"/>
            <p:nvPr/>
          </p:nvSpPr>
          <p:spPr>
            <a:xfrm>
              <a:off x="6847204" y="2858684"/>
              <a:ext cx="1646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Искусственный интеллект</a:t>
              </a:r>
            </a:p>
          </p:txBody>
        </p: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274E5B85-4454-0015-D4C4-5120ED936D86}"/>
                </a:ext>
              </a:extLst>
            </p:cNvPr>
            <p:cNvCxnSpPr>
              <a:cxnSpLocks/>
            </p:cNvCxnSpPr>
            <p:nvPr/>
          </p:nvCxnSpPr>
          <p:spPr>
            <a:xfrm>
              <a:off x="7381009" y="2147238"/>
              <a:ext cx="1250927" cy="43128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549A65-8239-61DE-BCA2-B50664C36320}"/>
                </a:ext>
              </a:extLst>
            </p:cNvPr>
            <p:cNvSpPr txBox="1"/>
            <p:nvPr/>
          </p:nvSpPr>
          <p:spPr>
            <a:xfrm>
              <a:off x="8056468" y="2510227"/>
              <a:ext cx="1722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Информационная безопасность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33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C4F9-B111-157E-6DB8-7457B973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23" y="714238"/>
            <a:ext cx="10515600" cy="612649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chemeClr val="accent1"/>
                </a:solidFill>
              </a:rPr>
              <a:t>Муниципальный этап</a:t>
            </a:r>
            <a:endParaRPr lang="ru-RU" sz="5400" b="1" u="sng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667FA-20C5-A5D3-AAD4-3A409F9B8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540"/>
            <a:ext cx="10515600" cy="5204860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 предметы проводятся согласно утвержденного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графика МЭ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резервные дни не предусмотрены.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 начала олимпиады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ЕДИНОЕ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всем предметам –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10.00, видеофиксация!</a:t>
            </a:r>
          </a:p>
          <a:p>
            <a:r>
              <a:rPr lang="ru-RU" b="1" dirty="0"/>
              <a:t>Задания и специализированные бланки </a:t>
            </a:r>
            <a:r>
              <a:rPr lang="ru-RU" dirty="0"/>
              <a:t>(если предусмотрено в требованиях) будут направлены по защищенному каналу связи на </a:t>
            </a:r>
            <a:r>
              <a:rPr lang="en-US" dirty="0" err="1"/>
              <a:t>VipNet</a:t>
            </a:r>
            <a:r>
              <a:rPr lang="en-US" dirty="0"/>
              <a:t> </a:t>
            </a:r>
            <a:r>
              <a:rPr lang="ru-RU" dirty="0"/>
              <a:t>муниципалитетов после </a:t>
            </a:r>
            <a:r>
              <a:rPr lang="ru-RU" b="1" dirty="0"/>
              <a:t>16-00 на кануне дня проведения заархивирован и </a:t>
            </a:r>
            <a:r>
              <a:rPr lang="ru-RU" b="1" dirty="0" err="1"/>
              <a:t>запаролен</a:t>
            </a:r>
            <a:r>
              <a:rPr lang="ru-RU" b="1" dirty="0"/>
              <a:t>, пароль будет выслан в 7-00 в день проведения.</a:t>
            </a:r>
            <a:endParaRPr lang="ru-RU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Универсальные бланки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ответов в клетку, в линейку, титульные листы</a:t>
            </a:r>
            <a:r>
              <a:rPr lang="ru-RU" sz="2600" dirty="0">
                <a:solidFill>
                  <a:prstClr val="black"/>
                </a:solidFill>
                <a:latin typeface="Calibri" panose="020F0502020204030204"/>
              </a:rPr>
              <a:t> 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приложение к протоколу (обязательное к заполнению и публикации на сайтах муниципалитетов по математике), а так же их можно применить и в других предметах, будут направлены по защищенному каналу на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VipNet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муниципалитетов по завершению вебинара.</a:t>
            </a:r>
          </a:p>
          <a:p>
            <a:r>
              <a:rPr lang="ru-RU" b="1" dirty="0"/>
              <a:t>Критерии ответов </a:t>
            </a:r>
            <a:r>
              <a:rPr lang="ru-RU" dirty="0"/>
              <a:t>будут направлены на следующий день после олимпиады.</a:t>
            </a:r>
          </a:p>
          <a:p>
            <a:r>
              <a:rPr lang="ru-RU" b="1" dirty="0"/>
              <a:t>Требования к материальной базе </a:t>
            </a:r>
            <a:r>
              <a:rPr lang="ru-RU" dirty="0"/>
              <a:t>по предметам: ОБЗР, Труд (технология) и Физическая культура будут направлены </a:t>
            </a:r>
            <a:r>
              <a:rPr lang="ru-RU" b="1" dirty="0"/>
              <a:t>за неделю </a:t>
            </a:r>
            <a:r>
              <a:rPr lang="ru-RU" dirty="0"/>
              <a:t>до дня проведения практики по соответствующему предмету.</a:t>
            </a:r>
          </a:p>
          <a:p>
            <a:r>
              <a:rPr lang="ru-RU" b="1" dirty="0"/>
              <a:t>Задания практического тура </a:t>
            </a:r>
            <a:r>
              <a:rPr lang="ru-RU" dirty="0"/>
              <a:t>по ФК и ОБЗР будут направлены </a:t>
            </a:r>
            <a:r>
              <a:rPr lang="ru-RU" b="1" dirty="0"/>
              <a:t>за 2 дня</a:t>
            </a:r>
            <a:r>
              <a:rPr lang="ru-RU" dirty="0"/>
              <a:t> до проведения практики по соответствующему предмету.</a:t>
            </a:r>
          </a:p>
          <a:p>
            <a:r>
              <a:rPr lang="ru-RU" b="1" dirty="0"/>
              <a:t>Награждение</a:t>
            </a:r>
            <a:r>
              <a:rPr lang="ru-RU" dirty="0"/>
              <a:t> победителей и призеров МЭ является </a:t>
            </a:r>
            <a:r>
              <a:rPr lang="ru-RU" b="1" dirty="0"/>
              <a:t>обязательным</a:t>
            </a:r>
            <a:r>
              <a:rPr lang="ru-RU" dirty="0"/>
              <a:t>.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046DFAB6-8A5C-5973-522A-24963AFCF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52454" r="8124" b="30191"/>
          <a:stretch>
            <a:fillRect/>
          </a:stretch>
        </p:blipFill>
        <p:spPr bwMode="auto">
          <a:xfrm>
            <a:off x="6910943" y="3936"/>
            <a:ext cx="5274643" cy="6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57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40C6B-E5F9-3976-BCCF-16E53B54E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8C06F-0C9A-E1F8-6E02-AC7FDA87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Кодировка и декодировка работ, анализ заданий и показ работ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8000A-648B-0A5D-475A-3E7F9F71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1241024" cy="4917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муниципальном этапе рекомендуем кодирование пример: Находка_ТТТТ_01_001 (муниципалитет, предмет(профиль), тур, номер по порядку);</a:t>
            </a:r>
          </a:p>
          <a:p>
            <a:pPr marL="0" indent="0">
              <a:buNone/>
            </a:pPr>
            <a:r>
              <a:rPr lang="ru-RU" dirty="0"/>
              <a:t>Жюри получает на проверку только закодированные работы без титульных листов и обезличенные протоколы, проверяют работы и возвращают организаторам для внесения результатов в протокол (приложение к протоколу), организатор обязан ознакомить с результатами участников МЭ и принять (если будет необходимость) заявление на апелляцию.</a:t>
            </a:r>
          </a:p>
          <a:p>
            <a:pPr marL="0" indent="0">
              <a:buNone/>
            </a:pPr>
            <a:r>
              <a:rPr lang="ru-RU" dirty="0"/>
              <a:t>Апелляционное жюри (минимум 3 человека) рассматривает заявление и выносит решение, заполняется протокол по апелляции, подписывается всеми членами жюри и заявителем, так же ведется журнал по апелляциям.</a:t>
            </a:r>
          </a:p>
        </p:txBody>
      </p:sp>
    </p:spTree>
    <p:extLst>
      <p:ext uri="{BB962C8B-B14F-4D97-AF65-F5344CB8AC3E}">
        <p14:creationId xmlns:p14="http://schemas.microsoft.com/office/powerpoint/2010/main" val="1442942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75CE7-F61A-C5F9-60FB-1391CA35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3AFD3-A10A-07CB-5262-F034FF89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7539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78096BA-9E01-0A51-7F0A-8E3E464E5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92875"/>
            <a:ext cx="11241024" cy="1157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60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E14480-662D-FC44-7585-D4E6C43D3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64" y="882350"/>
            <a:ext cx="11579192" cy="57494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rgbClr val="00B050"/>
                </a:solidFill>
              </a:rPr>
              <a:t>Срок сдачи протоколов по предмету – 10(11) дней после даты проведения олимпиады, согласно утвержденного графика олимпиадных процедур.</a:t>
            </a:r>
          </a:p>
          <a:p>
            <a:pPr marL="0" indent="0" algn="ctr">
              <a:buNone/>
            </a:pPr>
            <a:endParaRPr lang="ru-RU" sz="1800" b="1" u="sng" dirty="0">
              <a:solidFill>
                <a:srgbClr val="00B050"/>
              </a:solidFill>
            </a:endParaRPr>
          </a:p>
          <a:p>
            <a:r>
              <a:rPr lang="ru-RU" dirty="0"/>
              <a:t>Сроки с учетом проведения апелляций выполнимые, почему такие даты нам к 26 декабря необходимо свести общие списки всех участников МЭ,  определить и утвердить проходные баллы на РЭ по всем предметам и к 30 декабря опубликовать на сайте списки прошедших на РЭ, так как 12.01.2026 уже стартует РЭ и первый предмет экономика.</a:t>
            </a:r>
          </a:p>
          <a:p>
            <a:r>
              <a:rPr lang="ru-RU" dirty="0"/>
              <a:t>Обучающиеся с ограниченными возможностями здоровья (далее – ОВЗ) и дети-инвалиды принимают участие во </a:t>
            </a:r>
            <a:r>
              <a:rPr lang="ru-RU" dirty="0" err="1"/>
              <a:t>ВсОШ</a:t>
            </a:r>
            <a:r>
              <a:rPr lang="ru-RU" dirty="0"/>
              <a:t> на общих основаниях, организаторам необходимо создать условия для проведения. </a:t>
            </a:r>
          </a:p>
          <a:p>
            <a:r>
              <a:rPr lang="ru-RU" dirty="0"/>
              <a:t>К участию в МЭ так же приглашаются победители и призёры МЭ прошлого года, они так же должны заполнить заявление-согласие.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267E1270-A7EC-7227-BF06-F58372439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52454" r="8124" b="30191"/>
          <a:stretch>
            <a:fillRect/>
          </a:stretch>
        </p:blipFill>
        <p:spPr bwMode="auto">
          <a:xfrm>
            <a:off x="6910943" y="3936"/>
            <a:ext cx="5274643" cy="6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5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81422-BD57-4ECD-C6F1-D2731FB5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Английский язык </a:t>
            </a:r>
            <a:r>
              <a:rPr lang="ru-RU" dirty="0"/>
              <a:t>– 05 и 06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424257-45AF-6E95-E9B4-48C17ADB4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 возрастные группы: 7-8 и 9-11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05 ноября – письменный тур, продолжительность для 7-8 </a:t>
            </a:r>
            <a:r>
              <a:rPr lang="ru-RU" dirty="0" err="1"/>
              <a:t>кл</a:t>
            </a:r>
            <a:r>
              <a:rPr lang="ru-RU" dirty="0"/>
              <a:t> – 110 минут, 9-11 </a:t>
            </a:r>
            <a:r>
              <a:rPr lang="ru-RU" dirty="0" err="1"/>
              <a:t>кл</a:t>
            </a:r>
            <a:r>
              <a:rPr lang="ru-RU" dirty="0"/>
              <a:t> – 140 минут;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06 ноября – устный тур, продолжительность 30 минут на пару с учетом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41858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E380E-B32D-D1B3-9901-44141039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Литература</a:t>
            </a:r>
            <a:r>
              <a:rPr lang="ru-RU" dirty="0"/>
              <a:t> – 07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43FCA-4658-92A1-1DE1-F552AD72F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 возрастные группы: 7-8, 9, 10, 11 классы</a:t>
            </a:r>
          </a:p>
          <a:p>
            <a:endParaRPr lang="ru-RU" dirty="0"/>
          </a:p>
          <a:p>
            <a:r>
              <a:rPr lang="ru-RU" dirty="0"/>
              <a:t>  1 тур, продолжительность тура:</a:t>
            </a:r>
          </a:p>
          <a:p>
            <a:r>
              <a:rPr lang="ru-RU" dirty="0"/>
              <a:t>  7-8 классы 135 минут, </a:t>
            </a:r>
          </a:p>
          <a:p>
            <a:r>
              <a:rPr lang="ru-RU" dirty="0"/>
              <a:t>  9-11 классы - 270 минут. </a:t>
            </a:r>
          </a:p>
        </p:txBody>
      </p:sp>
    </p:spTree>
    <p:extLst>
      <p:ext uri="{BB962C8B-B14F-4D97-AF65-F5344CB8AC3E}">
        <p14:creationId xmlns:p14="http://schemas.microsoft.com/office/powerpoint/2010/main" val="86292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2B45-BDE4-40ED-0E09-A690598B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Математика</a:t>
            </a:r>
            <a:r>
              <a:rPr lang="ru-RU" dirty="0"/>
              <a:t> – 10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D682A-81F2-5B70-6115-58CCF6592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5 возрастных групп : 7, 8, 9, 10, 11 классы</a:t>
            </a:r>
          </a:p>
          <a:p>
            <a:pPr marL="0" indent="0">
              <a:buNone/>
            </a:pPr>
            <a:r>
              <a:rPr lang="ru-RU" dirty="0"/>
              <a:t>Продолжительность тура 180 минут для всех возрастных групп.</a:t>
            </a:r>
          </a:p>
          <a:p>
            <a:pPr marL="0" indent="0">
              <a:buNone/>
            </a:pPr>
            <a:r>
              <a:rPr lang="ru-RU" dirty="0"/>
              <a:t>Пользоваться любой вычислительной техникой ЗАПРЕЩЕНО.</a:t>
            </a:r>
          </a:p>
          <a:p>
            <a:pPr marL="0" indent="0">
              <a:buNone/>
            </a:pPr>
            <a:r>
              <a:rPr lang="ru-RU" dirty="0"/>
              <a:t>Необходимо будет заполнить и выложить на сайт приложение к протоколу, баллы по заданиям.</a:t>
            </a:r>
          </a:p>
          <a:p>
            <a:pPr marL="0" indent="0">
              <a:buNone/>
            </a:pPr>
            <a:r>
              <a:rPr lang="ru-RU" dirty="0"/>
              <a:t>По итогам МЭ </a:t>
            </a:r>
            <a:r>
              <a:rPr lang="ru-RU" dirty="0" err="1"/>
              <a:t>ВсОШ</a:t>
            </a:r>
            <a:r>
              <a:rPr lang="ru-RU" dirty="0"/>
              <a:t> обучающиеся 8 классов будут приглашены на РЭ олимпиады имени </a:t>
            </a:r>
            <a:r>
              <a:rPr lang="ru-RU" dirty="0" err="1"/>
              <a:t>Л.Эйлера</a:t>
            </a:r>
            <a:r>
              <a:rPr lang="ru-RU" dirty="0"/>
              <a:t>, который пройдет в рамках РЭ </a:t>
            </a:r>
            <a:r>
              <a:rPr lang="ru-RU" dirty="0" err="1"/>
              <a:t>ВсОШ</a:t>
            </a:r>
            <a:r>
              <a:rPr lang="ru-RU" dirty="0"/>
              <a:t> по математике.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https://t.me/+97Thx7wxXzI5MWNi</a:t>
            </a:r>
            <a:r>
              <a:rPr lang="ru-RU" dirty="0"/>
              <a:t> ссылка на группу в Телеграмм канале для председателей и организаторов 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186662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6404C-E96D-B1B8-90D6-5ED5679E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01" y="649989"/>
            <a:ext cx="10515600" cy="872541"/>
          </a:xfrm>
        </p:spPr>
        <p:txBody>
          <a:bodyPr/>
          <a:lstStyle/>
          <a:p>
            <a:pPr algn="ctr"/>
            <a:r>
              <a:rPr lang="ru-RU" b="1" dirty="0"/>
              <a:t>Физическая культура </a:t>
            </a:r>
            <a:r>
              <a:rPr lang="ru-RU" dirty="0"/>
              <a:t>– 11 ноября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0CEB98-8692-63BA-5C8A-5DBC3D429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935"/>
            <a:ext cx="10515600" cy="19957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/>
              <a:t>4 возрастные группы:</a:t>
            </a:r>
          </a:p>
          <a:p>
            <a:pPr marL="0" indent="0">
              <a:buNone/>
            </a:pPr>
            <a:r>
              <a:rPr lang="ru-RU" dirty="0"/>
              <a:t>7-8 классы – девушки и юноши,</a:t>
            </a:r>
          </a:p>
          <a:p>
            <a:pPr marL="0" indent="0">
              <a:buNone/>
            </a:pPr>
            <a:r>
              <a:rPr lang="ru-RU" dirty="0"/>
              <a:t>9-11 классы – девушки и юноши</a:t>
            </a:r>
            <a:endParaRPr lang="en-US" dirty="0"/>
          </a:p>
          <a:p>
            <a:pPr marL="0" indent="0">
              <a:buNone/>
            </a:pPr>
            <a:r>
              <a:rPr lang="ru-RU" b="1" u="sng" dirty="0"/>
              <a:t>11 ноября  </a:t>
            </a:r>
            <a:r>
              <a:rPr lang="ru-RU" dirty="0"/>
              <a:t>- теоретический тур, продолжительность устанавливается требованиями к проведению.</a:t>
            </a:r>
          </a:p>
          <a:p>
            <a:pPr marL="0" indent="0">
              <a:buNone/>
            </a:pPr>
            <a:r>
              <a:rPr lang="ru-RU" dirty="0"/>
              <a:t>Баллы теоретического тура пересчитываются по формуле: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B28A26-EB44-398C-FE00-60F72152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2521" y="3551723"/>
            <a:ext cx="6944960" cy="2760177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06F1D8E7-419F-D2C3-5BD0-5696BC886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52454" r="8124" b="30191"/>
          <a:stretch>
            <a:fillRect/>
          </a:stretch>
        </p:blipFill>
        <p:spPr bwMode="auto">
          <a:xfrm>
            <a:off x="6910943" y="3936"/>
            <a:ext cx="5274643" cy="6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85CDB851-726B-C079-32B6-662AE4335D8F}"/>
              </a:ext>
            </a:extLst>
          </p:cNvPr>
          <p:cNvSpPr txBox="1">
            <a:spLocks/>
          </p:cNvSpPr>
          <p:nvPr/>
        </p:nvSpPr>
        <p:spPr>
          <a:xfrm>
            <a:off x="838200" y="6311900"/>
            <a:ext cx="10515600" cy="319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u="sng" dirty="0">
                <a:solidFill>
                  <a:srgbClr val="00B050"/>
                </a:solidFill>
              </a:rPr>
              <a:t>Подробнее см. требования к проведению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07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F3E166-343A-A647-A383-DBBD53ED0D96}"/>
              </a:ext>
            </a:extLst>
          </p:cNvPr>
          <p:cNvSpPr txBox="1">
            <a:spLocks/>
          </p:cNvSpPr>
          <p:nvPr/>
        </p:nvSpPr>
        <p:spPr>
          <a:xfrm>
            <a:off x="872603" y="715873"/>
            <a:ext cx="10515600" cy="63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Физическая культура </a:t>
            </a:r>
            <a:r>
              <a:rPr lang="ru-RU" dirty="0"/>
              <a:t>– 12 ноября 2025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AF31BE5-57F9-B3D8-9873-DC29C6C3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17" y="1261044"/>
            <a:ext cx="11251932" cy="17549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/>
              <a:t>4 возрастные группы:</a:t>
            </a:r>
          </a:p>
          <a:p>
            <a:pPr marL="0" indent="0">
              <a:buNone/>
            </a:pPr>
            <a:r>
              <a:rPr lang="ru-RU" dirty="0"/>
              <a:t>7-8 классы – девушки и юноши,</a:t>
            </a:r>
          </a:p>
          <a:p>
            <a:pPr marL="0" indent="0">
              <a:buNone/>
            </a:pPr>
            <a:r>
              <a:rPr lang="ru-RU" dirty="0"/>
              <a:t>9-11 классы – девушки и юноши</a:t>
            </a:r>
            <a:endParaRPr lang="en-US" dirty="0"/>
          </a:p>
          <a:p>
            <a:pPr marL="0" indent="0">
              <a:buNone/>
            </a:pPr>
            <a:r>
              <a:rPr lang="ru-RU" b="1" u="sng" dirty="0"/>
              <a:t>12 ноября  </a:t>
            </a:r>
            <a:r>
              <a:rPr lang="ru-RU" dirty="0"/>
              <a:t>- практический тур, продолжительность устанавливается организатором и зависит от количества участников.</a:t>
            </a:r>
          </a:p>
          <a:p>
            <a:pPr marL="0" indent="0">
              <a:buNone/>
            </a:pPr>
            <a:r>
              <a:rPr lang="ru-RU" dirty="0"/>
              <a:t>Баллы практического тура пересчитываются по формуле: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87F69-7CC8-E323-3F78-2147DD4D3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53" t="17800" r="2009" b="54486"/>
          <a:stretch>
            <a:fillRect/>
          </a:stretch>
        </p:blipFill>
        <p:spPr>
          <a:xfrm>
            <a:off x="775617" y="3561188"/>
            <a:ext cx="5696182" cy="12402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08FCE4-7DEB-146B-6944-F5ABFFB1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93" t="52136"/>
          <a:stretch>
            <a:fillRect/>
          </a:stretch>
        </p:blipFill>
        <p:spPr>
          <a:xfrm>
            <a:off x="775617" y="4892690"/>
            <a:ext cx="5087363" cy="1853500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B1C658CB-8F2E-F362-C21D-F43A5166ECF4}"/>
              </a:ext>
            </a:extLst>
          </p:cNvPr>
          <p:cNvSpPr txBox="1">
            <a:spLocks/>
          </p:cNvSpPr>
          <p:nvPr/>
        </p:nvSpPr>
        <p:spPr>
          <a:xfrm>
            <a:off x="775617" y="3175979"/>
            <a:ext cx="5696182" cy="607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Расчет «ЗАЧЕТНЫХ» баллов участника по спортивным играм проводится по формуле (2), так как лучший результат в этих испытаниях в абсолютном значении меньше результата любого другого участника.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F395631C-C20A-884F-2F22-D9EE5FA3D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52454" r="8124" b="30191"/>
          <a:stretch>
            <a:fillRect/>
          </a:stretch>
        </p:blipFill>
        <p:spPr bwMode="auto">
          <a:xfrm>
            <a:off x="6910943" y="3936"/>
            <a:ext cx="5274643" cy="6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C59AC84E-17AC-7907-40A8-C0EF09E36A06}"/>
              </a:ext>
            </a:extLst>
          </p:cNvPr>
          <p:cNvSpPr txBox="1">
            <a:spLocks/>
          </p:cNvSpPr>
          <p:nvPr/>
        </p:nvSpPr>
        <p:spPr>
          <a:xfrm>
            <a:off x="7693129" y="3394289"/>
            <a:ext cx="3695074" cy="2633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!!! В протокол вносятся только зачетные баллы с точностью до сотых.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Максимальный зачетный балл за три испытания = 100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Теория = 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Гимнастика = 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Спортивные игры = 40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88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2039</Words>
  <Application>Microsoft Office PowerPoint</Application>
  <PresentationFormat>Широкоэкранный</PresentationFormat>
  <Paragraphs>222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Муниципальный этап</vt:lpstr>
      <vt:lpstr>Презентация PowerPoint</vt:lpstr>
      <vt:lpstr>Английский язык – 05 и 06 ноября 2025</vt:lpstr>
      <vt:lpstr>Литература – 07 ноября 2025</vt:lpstr>
      <vt:lpstr>Математика – 10 ноября 2025</vt:lpstr>
      <vt:lpstr>Физическая культура – 11 ноября 2025</vt:lpstr>
      <vt:lpstr>Презентация PowerPoint</vt:lpstr>
      <vt:lpstr>Русский язык – 13 ноября 2025</vt:lpstr>
      <vt:lpstr>Астрономия – 14 ноября 2025</vt:lpstr>
      <vt:lpstr>ОБЗР – 17 и 18 ноября 2025</vt:lpstr>
      <vt:lpstr>Обществознание – 19 ноября 2025</vt:lpstr>
      <vt:lpstr>Физика – 20 ноября 2025</vt:lpstr>
      <vt:lpstr>География – 21 ноября 2025</vt:lpstr>
      <vt:lpstr>Право – 24 ноября 2025</vt:lpstr>
      <vt:lpstr>История – 25 ноября 2025</vt:lpstr>
      <vt:lpstr>Экология – 26 ноября 2025</vt:lpstr>
      <vt:lpstr>Немецкий язык – 27 и 28 ноября 2025</vt:lpstr>
      <vt:lpstr>Китайский язык 27 ноября 2025</vt:lpstr>
      <vt:lpstr>Биология – 01 декабря 2025</vt:lpstr>
      <vt:lpstr>Химия – 02 декабря 2025</vt:lpstr>
      <vt:lpstr>Труд (технология) 03-04 декабря 2025</vt:lpstr>
      <vt:lpstr>Труд (технология) 03-04 декабря 2025</vt:lpstr>
      <vt:lpstr>Искусство (МХК) – 05 декабря 2025</vt:lpstr>
      <vt:lpstr>Экономика – 08 декабря 2025</vt:lpstr>
      <vt:lpstr> Испанский , итальянский языки 09 декабря 2025</vt:lpstr>
      <vt:lpstr>Французский язык – 09 и 11 декабря 2025</vt:lpstr>
      <vt:lpstr>Информатика – 10, 15, 17, 19 декабря 2025</vt:lpstr>
      <vt:lpstr>Кодировка и декодировка работ, анализ заданий и показ работ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Тищенко Надия Муссаевна</dc:creator>
  <cp:lastModifiedBy>Прокаева Елена Сергеевна</cp:lastModifiedBy>
  <cp:revision>30</cp:revision>
  <dcterms:created xsi:type="dcterms:W3CDTF">2025-10-28T23:03:23Z</dcterms:created>
  <dcterms:modified xsi:type="dcterms:W3CDTF">2025-10-31T00:24:20Z</dcterms:modified>
</cp:coreProperties>
</file>