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02" r:id="rId4"/>
    <p:sldId id="304" r:id="rId5"/>
    <p:sldId id="305" r:id="rId6"/>
    <p:sldId id="307" r:id="rId7"/>
    <p:sldId id="308" r:id="rId8"/>
    <p:sldId id="309" r:id="rId9"/>
    <p:sldId id="310" r:id="rId10"/>
    <p:sldId id="315" r:id="rId11"/>
    <p:sldId id="334" r:id="rId12"/>
    <p:sldId id="335" r:id="rId13"/>
    <p:sldId id="333" r:id="rId14"/>
    <p:sldId id="314" r:id="rId15"/>
    <p:sldId id="312" r:id="rId16"/>
    <p:sldId id="316" r:id="rId17"/>
    <p:sldId id="313" r:id="rId18"/>
    <p:sldId id="318" r:id="rId19"/>
    <p:sldId id="320" r:id="rId20"/>
    <p:sldId id="326" r:id="rId21"/>
    <p:sldId id="325" r:id="rId22"/>
    <p:sldId id="330" r:id="rId23"/>
    <p:sldId id="329" r:id="rId24"/>
    <p:sldId id="328" r:id="rId25"/>
    <p:sldId id="331" r:id="rId26"/>
    <p:sldId id="339" r:id="rId27"/>
    <p:sldId id="332" r:id="rId28"/>
    <p:sldId id="338" r:id="rId29"/>
    <p:sldId id="337" r:id="rId30"/>
    <p:sldId id="303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8868D0-3A6B-41AE-86FA-A7C67D514E1A}" type="datetimeFigureOut">
              <a:rPr lang="ru-RU" smtClean="0"/>
              <a:pPr/>
              <a:t>29.05.2022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9975CB-577F-466C-9CF1-F0B2C7134C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8868D0-3A6B-41AE-86FA-A7C67D514E1A}" type="datetimeFigureOut">
              <a:rPr lang="ru-RU" smtClean="0"/>
              <a:pPr/>
              <a:t>29.05.2022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975CB-577F-466C-9CF1-F0B2C7134C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8868D0-3A6B-41AE-86FA-A7C67D514E1A}" type="datetimeFigureOut">
              <a:rPr lang="ru-RU" smtClean="0"/>
              <a:pPr/>
              <a:t>29.05.2022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975CB-577F-466C-9CF1-F0B2C7134C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65025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8868D0-3A6B-41AE-86FA-A7C67D514E1A}" type="datetimeFigureOut">
              <a:rPr lang="ru-RU" smtClean="0"/>
              <a:pPr/>
              <a:t>29.05.2022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975CB-577F-466C-9CF1-F0B2C7134C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8868D0-3A6B-41AE-86FA-A7C67D514E1A}" type="datetimeFigureOut">
              <a:rPr lang="ru-RU" smtClean="0"/>
              <a:pPr/>
              <a:t>29.05.2022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975CB-577F-466C-9CF1-F0B2C7134C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8868D0-3A6B-41AE-86FA-A7C67D514E1A}" type="datetimeFigureOut">
              <a:rPr lang="ru-RU" smtClean="0"/>
              <a:pPr/>
              <a:t>29.05.2022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975CB-577F-466C-9CF1-F0B2C7134C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8868D0-3A6B-41AE-86FA-A7C67D514E1A}" type="datetimeFigureOut">
              <a:rPr lang="ru-RU" smtClean="0"/>
              <a:pPr/>
              <a:t>29.05.2022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975CB-577F-466C-9CF1-F0B2C7134C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8868D0-3A6B-41AE-86FA-A7C67D514E1A}" type="datetimeFigureOut">
              <a:rPr lang="ru-RU" smtClean="0"/>
              <a:pPr/>
              <a:t>29.05.2022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975CB-577F-466C-9CF1-F0B2C7134C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8868D0-3A6B-41AE-86FA-A7C67D514E1A}" type="datetimeFigureOut">
              <a:rPr lang="ru-RU" smtClean="0"/>
              <a:pPr/>
              <a:t>29.05.2022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975CB-577F-466C-9CF1-F0B2C7134C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F8868D0-3A6B-41AE-86FA-A7C67D514E1A}" type="datetimeFigureOut">
              <a:rPr lang="ru-RU" smtClean="0"/>
              <a:pPr/>
              <a:t>29.05.2022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975CB-577F-466C-9CF1-F0B2C7134C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F8868D0-3A6B-41AE-86FA-A7C67D514E1A}" type="datetimeFigureOut">
              <a:rPr lang="ru-RU" smtClean="0"/>
              <a:pPr/>
              <a:t>29.05.2022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9975CB-577F-466C-9CF1-F0B2C7134C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F8868D0-3A6B-41AE-86FA-A7C67D514E1A}" type="datetimeFigureOut">
              <a:rPr lang="ru-RU" smtClean="0"/>
              <a:pPr/>
              <a:t>29.05.2022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F9975CB-577F-466C-9CF1-F0B2C7134C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cntd.ru/document/9004584#7D20K3" TargetMode="External"/><Relationship Id="rId3" Type="http://schemas.openxmlformats.org/officeDocument/2006/relationships/hyperlink" Target="https://bspu.ru/files/75958" TargetMode="External"/><Relationship Id="rId7" Type="http://schemas.openxmlformats.org/officeDocument/2006/relationships/hyperlink" Target="https://adm.rkursk.ru/index.php?id=33&amp;mat_id=111267&amp;page=2" TargetMode="External"/><Relationship Id="rId2" Type="http://schemas.openxmlformats.org/officeDocument/2006/relationships/hyperlink" Target="https://www.elibrary.ru/item.asp?id=3691766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cntd.ru/document/573910652" TargetMode="External"/><Relationship Id="rId5" Type="http://schemas.openxmlformats.org/officeDocument/2006/relationships/hyperlink" Target="http://www.consultant.ru/document/cons_doc_LAW_279491/d8baf7f6d2c1dc74d0781f52d2c7b39c15c53b2c/" TargetMode="External"/><Relationship Id="rId4" Type="http://schemas.openxmlformats.org/officeDocument/2006/relationships/hyperlink" Target="https://safroo45.ucoz.net/Admin/Metodicheskaya/metodicheskie_rekomendacii_dlja_pedagogov_obrazova.pdf" TargetMode="External"/><Relationship Id="rId9" Type="http://schemas.openxmlformats.org/officeDocument/2006/relationships/hyperlink" Target="https://www.elibrary.ru/contents.asp?titleid=26906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76672"/>
            <a:ext cx="7772400" cy="349620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Тема курса:</a:t>
            </a:r>
            <a:b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«Организация </a:t>
            </a:r>
            <a:r>
              <a:rPr lang="ru-RU" sz="3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воспитательной работы, направленной на профилактику  и противодействие деструктивному поведению подростков и обучающейся </a:t>
            </a:r>
            <a: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молодёжи»</a:t>
            </a:r>
            <a:br>
              <a:rPr lang="ru-RU" sz="36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293096"/>
            <a:ext cx="7704856" cy="1080120"/>
          </a:xfrm>
        </p:spPr>
        <p:txBody>
          <a:bodyPr>
            <a:normAutofit fontScale="55000" lnSpcReduction="20000"/>
          </a:bodyPr>
          <a:lstStyle/>
          <a:p>
            <a:pPr algn="l"/>
            <a:endParaRPr lang="ru-RU" sz="2400" dirty="0" smtClean="0">
              <a:solidFill>
                <a:srgbClr val="002060"/>
              </a:solidFill>
            </a:endParaRPr>
          </a:p>
          <a:p>
            <a:pPr algn="l"/>
            <a:r>
              <a:rPr lang="ru-RU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Свириденко Елена Ивановна </a:t>
            </a:r>
          </a:p>
          <a:p>
            <a:pPr algn="l"/>
            <a:r>
              <a:rPr lang="ru-RU" sz="3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Банникова Анжела Владимировна</a:t>
            </a:r>
          </a:p>
          <a:p>
            <a:pPr algn="l"/>
            <a:r>
              <a:rPr lang="ru-RU" sz="2400" dirty="0" smtClean="0">
                <a:solidFill>
                  <a:srgbClr val="00206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401080" cy="6025302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ru-RU" sz="2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2400" b="1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</a:t>
            </a:r>
            <a:r>
              <a:rPr lang="ru-RU" sz="2400" b="1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налаживания</a:t>
            </a:r>
            <a:r>
              <a:rPr lang="ru-RU" sz="2400" b="1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межведомственного</a:t>
            </a:r>
            <a:r>
              <a:rPr lang="ru-RU" sz="2400" b="1" spc="6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</a:t>
            </a:r>
            <a:r>
              <a:rPr lang="ru-RU" sz="2400" b="1" spc="8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</a:t>
            </a:r>
            <a:r>
              <a:rPr lang="ru-RU" sz="2400" b="1" spc="-1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</a:t>
            </a:r>
            <a:r>
              <a:rPr lang="ru-RU" sz="2400" b="1" spc="4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</a:t>
            </a:r>
            <a:r>
              <a:rPr lang="ru-RU" sz="2400" b="1" spc="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деструктивного</a:t>
            </a:r>
            <a:r>
              <a:rPr lang="ru-RU" sz="2400" b="1" spc="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spc="-15" dirty="0" smtClean="0">
                <a:solidFill>
                  <a:srgbClr val="2D75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-</a:t>
            </a:r>
            <a:r>
              <a:rPr lang="ru-RU" sz="2400" spc="45" dirty="0" smtClean="0">
                <a:solidFill>
                  <a:srgbClr val="2D75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5" dirty="0">
                <a:solidFill>
                  <a:srgbClr val="2D75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многоуровневый</a:t>
            </a:r>
            <a:r>
              <a:rPr lang="ru-RU" sz="2400" b="1" spc="75" dirty="0">
                <a:solidFill>
                  <a:srgbClr val="2D75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" dirty="0">
                <a:solidFill>
                  <a:srgbClr val="2D75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b="1" spc="5" dirty="0">
                <a:solidFill>
                  <a:srgbClr val="2D75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5" dirty="0">
                <a:solidFill>
                  <a:srgbClr val="2D75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многосоставной</a:t>
            </a:r>
            <a:r>
              <a:rPr lang="ru-RU" sz="2400" b="1" spc="65" dirty="0">
                <a:solidFill>
                  <a:srgbClr val="2D75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0" dirty="0">
                <a:solidFill>
                  <a:srgbClr val="2D75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процесс, </a:t>
            </a:r>
            <a:r>
              <a:rPr lang="ru-RU" sz="2400" b="1" spc="-5" dirty="0">
                <a:solidFill>
                  <a:srgbClr val="2D75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0" dirty="0">
                <a:solidFill>
                  <a:srgbClr val="2D75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налаживания</a:t>
            </a:r>
            <a:r>
              <a:rPr lang="ru-RU" sz="2400" b="1" spc="30" dirty="0">
                <a:solidFill>
                  <a:srgbClr val="2D75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" dirty="0">
                <a:solidFill>
                  <a:srgbClr val="2D75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b="1" spc="10" dirty="0">
                <a:solidFill>
                  <a:srgbClr val="2D75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0" dirty="0">
                <a:solidFill>
                  <a:srgbClr val="2D75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поддержания</a:t>
            </a:r>
            <a:r>
              <a:rPr lang="ru-RU" sz="2400" b="1" spc="35" dirty="0">
                <a:solidFill>
                  <a:srgbClr val="2D75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0" dirty="0">
                <a:solidFill>
                  <a:srgbClr val="2D75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взаимной</a:t>
            </a:r>
            <a:r>
              <a:rPr lang="ru-RU" sz="2400" b="1" spc="45" dirty="0">
                <a:solidFill>
                  <a:srgbClr val="2D75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0" dirty="0">
                <a:solidFill>
                  <a:srgbClr val="2D75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связи</a:t>
            </a:r>
            <a:r>
              <a:rPr lang="ru-RU" sz="2400" b="1" spc="15" dirty="0">
                <a:solidFill>
                  <a:srgbClr val="2D75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20" dirty="0">
                <a:solidFill>
                  <a:srgbClr val="2D75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двух</a:t>
            </a:r>
            <a:r>
              <a:rPr lang="ru-RU" sz="2400" b="1" spc="45" dirty="0">
                <a:solidFill>
                  <a:srgbClr val="2D75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" dirty="0" smtClean="0">
                <a:solidFill>
                  <a:srgbClr val="2D75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b="1" dirty="0" smtClean="0">
                <a:solidFill>
                  <a:srgbClr val="2D75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20" dirty="0" smtClean="0">
                <a:solidFill>
                  <a:srgbClr val="2D75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</a:t>
            </a:r>
            <a:r>
              <a:rPr lang="ru-RU" sz="2400" b="1" spc="20" dirty="0" smtClean="0">
                <a:solidFill>
                  <a:srgbClr val="2D75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5" dirty="0" smtClean="0">
                <a:solidFill>
                  <a:srgbClr val="2D75B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явлений</a:t>
            </a:r>
          </a:p>
          <a:p>
            <a:pPr marL="109728" indent="0" algn="ctr">
              <a:buNone/>
            </a:pPr>
            <a:r>
              <a:rPr lang="ru-RU" sz="2400" b="1" spc="-1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КОНТРОЛЯ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5080" indent="0">
              <a:lnSpc>
                <a:spcPct val="100000"/>
              </a:lnSpc>
              <a:buNone/>
            </a:pPr>
            <a:r>
              <a:rPr lang="ru-RU" sz="2400" b="1" i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алажи</a:t>
            </a:r>
            <a:r>
              <a:rPr lang="ru-RU" sz="2400" b="1" i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b="1" i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sz="2400" b="1" i="1" spc="-5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b="1" i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жв</a:t>
            </a:r>
            <a:r>
              <a:rPr lang="ru-RU" sz="2400" b="1" i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b="1" i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b="1" i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мс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твен</a:t>
            </a:r>
            <a:r>
              <a:rPr lang="ru-RU" sz="2400" b="1" i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b="1" i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b="1" i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 </a:t>
            </a:r>
            <a:r>
              <a:rPr lang="ru-RU" sz="2400" b="1" i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</a:t>
            </a:r>
            <a:r>
              <a:rPr lang="ru-RU" sz="2400" b="1" i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профилактики</a:t>
            </a:r>
            <a:r>
              <a:rPr lang="ru-RU" sz="2400" b="1" i="1" spc="-5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деструктивного поведения </a:t>
            </a:r>
            <a:r>
              <a:rPr lang="ru-RU" sz="2400" b="1" i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</a:t>
            </a:r>
            <a:r>
              <a:rPr lang="ru-RU" sz="2400" b="1" i="1" spc="-3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посредством контроля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b="1" i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действиями</a:t>
            </a:r>
            <a:r>
              <a:rPr lang="ru-RU" sz="2400" b="1" i="1" spc="-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субъектов</a:t>
            </a:r>
          </a:p>
          <a:p>
            <a:pPr marL="0" marR="5080" indent="0" algn="ctr">
              <a:lnSpc>
                <a:spcPct val="100000"/>
              </a:lnSpc>
              <a:buNone/>
            </a:pPr>
            <a:r>
              <a:rPr lang="ru-RU" sz="2400" b="1" i="1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b="1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СОЗИДАНИЯ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2400" b="1" i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</a:t>
            </a:r>
            <a:r>
              <a:rPr lang="ru-RU" sz="2400" b="1" i="1" spc="-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2400" b="1" i="1" spc="-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</a:t>
            </a:r>
            <a:r>
              <a:rPr lang="ru-RU" sz="2400" b="1" i="1" spc="-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развития </a:t>
            </a:r>
            <a:r>
              <a:rPr lang="ru-RU" sz="2400" b="1" i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устойчивой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личности, </a:t>
            </a:r>
            <a:r>
              <a:rPr lang="ru-RU" sz="2400" b="1" i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позволяют направить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энергию и </a:t>
            </a:r>
            <a:r>
              <a:rPr lang="ru-RU" sz="2400" b="1" i="1" spc="-30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</a:t>
            </a:r>
            <a:r>
              <a:rPr lang="ru-RU" sz="2400" b="1" i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b="1" i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ние</a:t>
            </a:r>
            <a:r>
              <a:rPr lang="ru-RU" sz="2400" b="1" i="1" spc="-5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b="1" i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сам</a:t>
            </a:r>
            <a:r>
              <a:rPr lang="ru-RU" sz="2400" b="1" i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b="1" i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тве</a:t>
            </a:r>
            <a:r>
              <a:rPr lang="ru-RU" sz="2400" b="1" i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2400" b="1" i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b="1" i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b="1" i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b="1" i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  </a:t>
            </a:r>
            <a:r>
              <a:rPr lang="ru-RU" sz="2400" b="1" i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молодёжи</a:t>
            </a:r>
            <a:r>
              <a:rPr lang="ru-RU" sz="2400" b="1" i="1" spc="-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="1" i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позитивное</a:t>
            </a:r>
            <a:r>
              <a:rPr lang="ru-RU" sz="2400" b="1" i="1" spc="-6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русло </a:t>
            </a:r>
            <a:r>
              <a:rPr lang="ru-RU" sz="2400" b="1" i="1" spc="-2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онст</a:t>
            </a:r>
            <a:r>
              <a:rPr lang="ru-RU" sz="2400" b="1" i="1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</a:t>
            </a:r>
            <a:r>
              <a:rPr lang="ru-RU" sz="2400" b="1" i="1" spc="-1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="1" i="1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b="1" i="1" spc="-2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b="1" i="1" spc="-4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</a:t>
            </a:r>
            <a:r>
              <a:rPr lang="ru-RU" sz="2400" b="1" i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b="1" i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b="1" i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b="1" i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b="1" i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263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401080" cy="6025302"/>
          </a:xfrm>
        </p:spPr>
        <p:txBody>
          <a:bodyPr>
            <a:normAutofit/>
          </a:bodyPr>
          <a:lstStyle/>
          <a:p>
            <a:pPr marL="109728" indent="0" algn="ctr">
              <a:lnSpc>
                <a:spcPct val="100000"/>
              </a:lnSpc>
              <a:spcBef>
                <a:spcPts val="95"/>
              </a:spcBef>
              <a:buNone/>
            </a:pPr>
            <a:r>
              <a:rPr lang="ru-RU" sz="2400" b="1" spc="-1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СИНЕРГЕТИЧЕСКОГО </a:t>
            </a:r>
            <a:r>
              <a:rPr lang="ru-RU" sz="2400" b="1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ВОЗДЕЙСТВИЯ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6" marR="5080" indent="0" algn="just">
              <a:lnSpc>
                <a:spcPct val="100000"/>
              </a:lnSpc>
              <a:spcBef>
                <a:spcPts val="1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i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проявляют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активность </a:t>
            </a:r>
            <a:r>
              <a:rPr lang="ru-RU" sz="2400" b="1" i="1" spc="-30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ru-RU" sz="2400" b="1" i="1" spc="-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единая</a:t>
            </a:r>
            <a:r>
              <a:rPr lang="ru-RU" sz="2400" b="1" i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система,</a:t>
            </a:r>
            <a:endParaRPr lang="ru-RU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144145" indent="0" algn="just">
              <a:lnSpc>
                <a:spcPct val="100000"/>
              </a:lnSpc>
              <a:buNone/>
            </a:pPr>
            <a:r>
              <a:rPr lang="ru-RU" sz="2400" b="1" i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направленная</a:t>
            </a:r>
            <a:r>
              <a:rPr lang="ru-RU" sz="2400" b="1" i="1" spc="-6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400" b="1" i="1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</a:t>
            </a:r>
            <a:r>
              <a:rPr lang="ru-RU" sz="2400" b="1" i="1" spc="-30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спектра</a:t>
            </a:r>
            <a:r>
              <a:rPr lang="ru-RU" sz="2400" b="1" i="1" spc="-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конструктивных</a:t>
            </a:r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возможностей функционирования</a:t>
            </a:r>
            <a:r>
              <a:rPr lang="ru-RU" sz="2400" b="1" i="1" spc="-6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marR="442595" indent="0" algn="ctr">
              <a:lnSpc>
                <a:spcPct val="100000"/>
              </a:lnSpc>
              <a:spcBef>
                <a:spcPts val="790"/>
              </a:spcBef>
              <a:buNone/>
            </a:pPr>
            <a:r>
              <a:rPr lang="ru-RU" sz="2400" b="1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ИЗУЧЕНИЯ</a:t>
            </a:r>
            <a:r>
              <a:rPr lang="ru-RU" sz="2400" b="1" spc="-3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ВНЕДРЕНИЯ</a:t>
            </a:r>
            <a:r>
              <a:rPr lang="ru-RU" sz="2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ПЕРЕДОВЫХ</a:t>
            </a:r>
            <a:r>
              <a:rPr lang="ru-RU" sz="2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СПОСОБОВ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sz="2400" b="1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ФИЛА</a:t>
            </a:r>
            <a:r>
              <a:rPr lang="ru-RU" sz="2400" b="1" spc="-1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b="1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b="1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</a:t>
            </a:r>
            <a:r>
              <a:rPr lang="ru-RU" sz="2400" b="1" spc="-3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b="1" spc="-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sz="24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</a:t>
            </a:r>
            <a:r>
              <a:rPr lang="ru-RU" sz="2400" b="1" spc="-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b="1" spc="-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</a:t>
            </a:r>
            <a:r>
              <a:rPr lang="ru-RU" sz="2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</a:t>
            </a:r>
            <a:r>
              <a:rPr lang="ru-RU" sz="2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Я,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733" marR="722630" indent="0" algn="just">
              <a:lnSpc>
                <a:spcPct val="100000"/>
              </a:lnSpc>
              <a:buNone/>
            </a:pPr>
            <a:r>
              <a:rPr lang="ru-RU" sz="2400" b="1" i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обеспечивающих</a:t>
            </a:r>
            <a:r>
              <a:rPr lang="ru-RU" sz="2400" b="1" i="1" spc="-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полноценное</a:t>
            </a:r>
            <a:r>
              <a:rPr lang="ru-RU" sz="2400" b="1" i="1" spc="-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lang="ru-RU" sz="2400" b="1" i="1" spc="-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b="1" i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молодых</a:t>
            </a:r>
            <a:r>
              <a:rPr lang="ru-RU" sz="2400" b="1" i="1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людей </a:t>
            </a:r>
            <a:r>
              <a:rPr lang="ru-RU" sz="2400" b="1" i="1" spc="-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автономии</a:t>
            </a:r>
            <a:r>
              <a:rPr lang="ru-RU" sz="2400" b="1" i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b="1" i="1" spc="-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внутренней</a:t>
            </a:r>
            <a:r>
              <a:rPr lang="ru-RU" sz="2400" b="1" i="1" spc="-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ответственности,</a:t>
            </a:r>
            <a:r>
              <a:rPr lang="ru-RU" sz="2400" b="1" i="1" spc="-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позитивного</a:t>
            </a:r>
            <a:r>
              <a:rPr lang="ru-RU" sz="2400" b="1" i="1" spc="-3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жизненного</a:t>
            </a:r>
            <a:r>
              <a:rPr lang="ru-RU" sz="2400" b="1" i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сценария</a:t>
            </a:r>
            <a:r>
              <a:rPr lang="ru-RU" sz="2400" b="1" i="1" spc="-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b="1" i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накопление</a:t>
            </a:r>
            <a:r>
              <a:rPr lang="ru-RU" sz="2400" b="1" i="1" spc="-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ресурсов </a:t>
            </a:r>
            <a:r>
              <a:rPr lang="ru-RU" sz="2400" b="1" i="1" spc="-30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2400" b="1" i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</a:t>
            </a:r>
            <a:r>
              <a:rPr lang="ru-RU" sz="2400" b="1" i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</a:t>
            </a:r>
            <a:endParaRPr lang="ru-RU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5080" indent="0" algn="ctr">
              <a:lnSpc>
                <a:spcPct val="100000"/>
              </a:lnSpc>
              <a:spcBef>
                <a:spcPts val="95"/>
              </a:spcBef>
              <a:buNone/>
            </a:pPr>
            <a:r>
              <a:rPr lang="ru-RU" sz="2400" b="1" spc="-1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КЛАСТЕРНОГО</a:t>
            </a:r>
            <a:r>
              <a:rPr lang="ru-RU" sz="2400" b="1" spc="1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</a:t>
            </a:r>
            <a:r>
              <a:rPr lang="ru-RU" sz="24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spc="-3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(от</a:t>
            </a:r>
            <a:r>
              <a:rPr lang="ru-RU" sz="2400" b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</a:t>
            </a:r>
            <a:r>
              <a:rPr lang="ru-RU" sz="2400" b="1" spc="-1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ru-RU" sz="2400" b="1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</a:t>
            </a:r>
            <a:r>
              <a:rPr lang="ru-RU" sz="2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уровня)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144145" indent="0" algn="just">
              <a:lnSpc>
                <a:spcPct val="100000"/>
              </a:lnSpc>
              <a:buNone/>
            </a:pP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144145" indent="0" algn="just">
              <a:lnSpc>
                <a:spcPct val="100000"/>
              </a:lnSpc>
              <a:buNone/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090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401080" cy="6025302"/>
          </a:xfrm>
        </p:spPr>
        <p:txBody>
          <a:bodyPr>
            <a:normAutofit/>
          </a:bodyPr>
          <a:lstStyle/>
          <a:p>
            <a:pPr marL="109728" indent="0" algn="ctr">
              <a:lnSpc>
                <a:spcPct val="100000"/>
              </a:lnSpc>
              <a:spcBef>
                <a:spcPts val="95"/>
              </a:spcBef>
              <a:buNone/>
            </a:pPr>
            <a:endParaRPr lang="ru-RU" sz="2400" b="1" spc="-15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100"/>
              </a:spcBef>
              <a:buNone/>
            </a:pPr>
            <a:r>
              <a:rPr lang="ru-RU" sz="4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КЛАСТЕРНОЕ</a:t>
            </a:r>
          </a:p>
          <a:p>
            <a:pPr marL="12065" marR="5080" indent="0" algn="ctr">
              <a:lnSpc>
                <a:spcPct val="100000"/>
              </a:lnSpc>
              <a:spcBef>
                <a:spcPts val="5"/>
              </a:spcBef>
              <a:buNone/>
            </a:pPr>
            <a:r>
              <a:rPr lang="ru-RU" sz="4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</a:t>
            </a:r>
            <a:r>
              <a:rPr lang="ru-RU" sz="44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4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400" spc="5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 marR="5080" indent="0" algn="ctr">
              <a:lnSpc>
                <a:spcPct val="100000"/>
              </a:lnSpc>
              <a:spcBef>
                <a:spcPts val="5"/>
              </a:spcBef>
              <a:buNone/>
            </a:pPr>
            <a:r>
              <a:rPr lang="ru-RU" sz="4400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</a:t>
            </a:r>
            <a:r>
              <a:rPr lang="ru-RU" sz="4400" spc="-7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spc="-5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</a:t>
            </a:r>
          </a:p>
          <a:p>
            <a:pPr marL="12065" marR="5080" indent="0" algn="ctr">
              <a:spcBef>
                <a:spcPts val="5"/>
              </a:spcBef>
              <a:buNone/>
            </a:pPr>
            <a:r>
              <a:rPr lang="ru-RU" sz="4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</a:t>
            </a:r>
            <a:r>
              <a:rPr lang="ru-RU" sz="44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уровень)</a:t>
            </a:r>
            <a:endParaRPr lang="ru-RU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 marR="5080" indent="7620" algn="ctr">
              <a:lnSpc>
                <a:spcPct val="100000"/>
              </a:lnSpc>
              <a:spcBef>
                <a:spcPts val="5"/>
              </a:spcBef>
            </a:pP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1748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97848" y="4367911"/>
            <a:ext cx="2099567" cy="1503045"/>
          </a:xfrm>
          <a:custGeom>
            <a:avLst/>
            <a:gdLst/>
            <a:ahLst/>
            <a:cxnLst/>
            <a:rect l="l" t="t" r="r" b="b"/>
            <a:pathLst>
              <a:path w="1868804" h="1503045">
                <a:moveTo>
                  <a:pt x="1868424" y="0"/>
                </a:moveTo>
                <a:lnTo>
                  <a:pt x="0" y="0"/>
                </a:lnTo>
                <a:lnTo>
                  <a:pt x="0" y="1502663"/>
                </a:lnTo>
                <a:lnTo>
                  <a:pt x="1868424" y="1502663"/>
                </a:lnTo>
                <a:lnTo>
                  <a:pt x="1868424" y="0"/>
                </a:lnTo>
                <a:close/>
              </a:path>
            </a:pathLst>
          </a:custGeom>
          <a:solidFill>
            <a:srgbClr val="F4B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685105" y="4144842"/>
            <a:ext cx="1975948" cy="1295226"/>
          </a:xfrm>
          <a:prstGeom prst="rect">
            <a:avLst/>
          </a:prstGeom>
          <a:ln w="12700">
            <a:solidFill>
              <a:srgbClr val="41709C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357505" algn="ctr">
              <a:lnSpc>
                <a:spcPct val="100000"/>
              </a:lnSpc>
            </a:pPr>
            <a:r>
              <a:rPr sz="1400" b="1" spc="-10" dirty="0">
                <a:solidFill>
                  <a:srgbClr val="002060"/>
                </a:solidFill>
                <a:latin typeface="Calibri"/>
                <a:cs typeface="Calibri"/>
              </a:rPr>
              <a:t>Координаторы</a:t>
            </a:r>
            <a:endParaRPr sz="1400" dirty="0">
              <a:solidFill>
                <a:srgbClr val="002060"/>
              </a:solidFill>
              <a:latin typeface="Calibri"/>
              <a:cs typeface="Calibri"/>
            </a:endParaRPr>
          </a:p>
          <a:p>
            <a:pPr marL="296545" marR="196215" indent="-91440" algn="ctr">
              <a:lnSpc>
                <a:spcPct val="100000"/>
              </a:lnSpc>
              <a:spcBef>
                <a:spcPts val="5"/>
              </a:spcBef>
            </a:pPr>
            <a:r>
              <a:rPr sz="1400" b="1" spc="-5" dirty="0">
                <a:solidFill>
                  <a:srgbClr val="002060"/>
                </a:solidFill>
                <a:latin typeface="Calibri"/>
                <a:cs typeface="Calibri"/>
              </a:rPr>
              <a:t>работы,</a:t>
            </a:r>
            <a:r>
              <a:rPr sz="1400" b="1" spc="-5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2060"/>
                </a:solidFill>
                <a:latin typeface="Calibri"/>
                <a:cs typeface="Calibri"/>
              </a:rPr>
              <a:t>тьюторы</a:t>
            </a:r>
            <a:r>
              <a:rPr sz="1400" b="1" spc="-6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2060"/>
                </a:solidFill>
                <a:latin typeface="Calibri"/>
                <a:cs typeface="Calibri"/>
              </a:rPr>
              <a:t>в </a:t>
            </a:r>
            <a:r>
              <a:rPr sz="1400" b="1" spc="-30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2060"/>
                </a:solidFill>
                <a:latin typeface="Calibri"/>
                <a:cs typeface="Calibri"/>
              </a:rPr>
              <a:t>субъектах </a:t>
            </a:r>
            <a:r>
              <a:rPr sz="1400" b="1" dirty="0">
                <a:solidFill>
                  <a:srgbClr val="002060"/>
                </a:solidFill>
                <a:latin typeface="Calibri"/>
                <a:cs typeface="Calibri"/>
              </a:rPr>
              <a:t>РФ и </a:t>
            </a:r>
            <a:r>
              <a:rPr sz="1400" b="1" spc="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2060"/>
                </a:solidFill>
                <a:latin typeface="Calibri"/>
                <a:cs typeface="Calibri"/>
              </a:rPr>
              <a:t>муниципальных </a:t>
            </a:r>
            <a:r>
              <a:rPr sz="1400" b="1" dirty="0">
                <a:solidFill>
                  <a:srgbClr val="002060"/>
                </a:solidFill>
                <a:latin typeface="Calibri"/>
                <a:cs typeface="Calibri"/>
              </a:rPr>
              <a:t> образованиях</a:t>
            </a:r>
            <a:endParaRPr sz="14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71335" y="4428745"/>
            <a:ext cx="1913770" cy="1020792"/>
          </a:xfrm>
          <a:prstGeom prst="rect">
            <a:avLst/>
          </a:prstGeom>
          <a:solidFill>
            <a:srgbClr val="F8CAAC"/>
          </a:solidFill>
          <a:ln w="12700">
            <a:solidFill>
              <a:srgbClr val="41709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50" dirty="0">
              <a:latin typeface="Times New Roman"/>
              <a:cs typeface="Times New Roman"/>
            </a:endParaRPr>
          </a:p>
          <a:p>
            <a:pPr marL="317500" marR="311785" indent="17780" algn="ctr">
              <a:lnSpc>
                <a:spcPct val="100000"/>
              </a:lnSpc>
            </a:pPr>
            <a:r>
              <a:rPr sz="1600" b="1" spc="-10" dirty="0">
                <a:solidFill>
                  <a:srgbClr val="002060"/>
                </a:solidFill>
                <a:latin typeface="Calibri"/>
                <a:cs typeface="Calibri"/>
              </a:rPr>
              <a:t>Экспертное </a:t>
            </a:r>
            <a:r>
              <a:rPr sz="1600" b="1" spc="-35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2060"/>
                </a:solidFill>
                <a:latin typeface="Calibri"/>
                <a:cs typeface="Calibri"/>
              </a:rPr>
              <a:t>соо</a:t>
            </a:r>
            <a:r>
              <a:rPr sz="1600" b="1" spc="-10" dirty="0">
                <a:solidFill>
                  <a:srgbClr val="002060"/>
                </a:solidFill>
                <a:latin typeface="Calibri"/>
                <a:cs typeface="Calibri"/>
              </a:rPr>
              <a:t>б</a:t>
            </a:r>
            <a:r>
              <a:rPr sz="1600" b="1" spc="-15" dirty="0">
                <a:solidFill>
                  <a:srgbClr val="002060"/>
                </a:solidFill>
                <a:latin typeface="Calibri"/>
                <a:cs typeface="Calibri"/>
              </a:rPr>
              <a:t>щ</a:t>
            </a:r>
            <a:r>
              <a:rPr sz="1600" b="1" spc="-10" dirty="0">
                <a:solidFill>
                  <a:srgbClr val="002060"/>
                </a:solidFill>
                <a:latin typeface="Calibri"/>
                <a:cs typeface="Calibri"/>
              </a:rPr>
              <a:t>е</a:t>
            </a:r>
            <a:r>
              <a:rPr sz="1600" b="1" spc="-5" dirty="0">
                <a:solidFill>
                  <a:srgbClr val="002060"/>
                </a:solidFill>
                <a:latin typeface="Calibri"/>
                <a:cs typeface="Calibri"/>
              </a:rPr>
              <a:t>ство</a:t>
            </a:r>
            <a:endParaRPr sz="16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274724" y="1665477"/>
            <a:ext cx="2553872" cy="1847850"/>
            <a:chOff x="3547617" y="1665477"/>
            <a:chExt cx="2766695" cy="1847850"/>
          </a:xfrm>
        </p:grpSpPr>
        <p:sp>
          <p:nvSpPr>
            <p:cNvPr id="6" name="object 6"/>
            <p:cNvSpPr/>
            <p:nvPr/>
          </p:nvSpPr>
          <p:spPr>
            <a:xfrm>
              <a:off x="3553967" y="1671827"/>
              <a:ext cx="2753995" cy="1835150"/>
            </a:xfrm>
            <a:custGeom>
              <a:avLst/>
              <a:gdLst/>
              <a:ahLst/>
              <a:cxnLst/>
              <a:rect l="l" t="t" r="r" b="b"/>
              <a:pathLst>
                <a:path w="2753995" h="1835150">
                  <a:moveTo>
                    <a:pt x="2753867" y="0"/>
                  </a:moveTo>
                  <a:lnTo>
                    <a:pt x="0" y="0"/>
                  </a:lnTo>
                  <a:lnTo>
                    <a:pt x="0" y="1834896"/>
                  </a:lnTo>
                  <a:lnTo>
                    <a:pt x="2753867" y="1834896"/>
                  </a:lnTo>
                  <a:lnTo>
                    <a:pt x="2753867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553967" y="1671827"/>
              <a:ext cx="2753995" cy="1835150"/>
            </a:xfrm>
            <a:custGeom>
              <a:avLst/>
              <a:gdLst/>
              <a:ahLst/>
              <a:cxnLst/>
              <a:rect l="l" t="t" r="r" b="b"/>
              <a:pathLst>
                <a:path w="2753995" h="1835150">
                  <a:moveTo>
                    <a:pt x="0" y="1834896"/>
                  </a:moveTo>
                  <a:lnTo>
                    <a:pt x="2753867" y="1834896"/>
                  </a:lnTo>
                  <a:lnTo>
                    <a:pt x="2753867" y="0"/>
                  </a:lnTo>
                  <a:lnTo>
                    <a:pt x="0" y="0"/>
                  </a:lnTo>
                  <a:lnTo>
                    <a:pt x="0" y="1834896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3419873" y="1890726"/>
            <a:ext cx="1892206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РО</a:t>
            </a: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БРНАДЗ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67944" y="2440051"/>
            <a:ext cx="840157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Ф</a:t>
            </a:r>
            <a:r>
              <a:rPr sz="1800" b="1" spc="5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800" b="1" spc="-60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34742" y="2991738"/>
            <a:ext cx="2032195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АНАЛИТИЧЕСКИЙ</a:t>
            </a:r>
            <a:r>
              <a:rPr sz="16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ЦЕНТР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6079" y="492251"/>
            <a:ext cx="2074985" cy="391774"/>
          </a:xfrm>
          <a:prstGeom prst="rect">
            <a:avLst/>
          </a:prstGeom>
          <a:solidFill>
            <a:srgbClr val="C76D7A"/>
          </a:solidFill>
          <a:ln w="12700">
            <a:solidFill>
              <a:srgbClr val="41709C"/>
            </a:solidFill>
          </a:ln>
        </p:spPr>
        <p:txBody>
          <a:bodyPr vert="horz" wrap="square" lIns="0" tIns="113665" rIns="0" bIns="0" rtlCol="0">
            <a:spAutoFit/>
          </a:bodyPr>
          <a:lstStyle/>
          <a:p>
            <a:pPr marL="711835">
              <a:lnSpc>
                <a:spcPct val="100000"/>
              </a:lnSpc>
              <a:spcBef>
                <a:spcPts val="895"/>
              </a:spcBef>
            </a:pPr>
            <a:r>
              <a:rPr sz="18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МВД</a:t>
            </a:r>
            <a:r>
              <a:rPr sz="1800" b="1" spc="-3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83569" y="1243584"/>
            <a:ext cx="2124222" cy="866263"/>
          </a:xfrm>
          <a:prstGeom prst="rect">
            <a:avLst/>
          </a:prstGeom>
          <a:solidFill>
            <a:srgbClr val="C76D7A"/>
          </a:solidFill>
          <a:ln w="12700">
            <a:solidFill>
              <a:srgbClr val="41709C"/>
            </a:solidFill>
          </a:ln>
        </p:spPr>
        <p:txBody>
          <a:bodyPr vert="horz" wrap="square" lIns="0" tIns="95885" rIns="0" bIns="0" rtlCol="0">
            <a:spAutoFit/>
          </a:bodyPr>
          <a:lstStyle/>
          <a:p>
            <a:pPr marL="305435" marR="300355" indent="133985" algn="ctr">
              <a:lnSpc>
                <a:spcPct val="100000"/>
              </a:lnSpc>
              <a:spcBef>
                <a:spcPts val="755"/>
              </a:spcBef>
            </a:pP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Министерство 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пр</a:t>
            </a:r>
            <a:r>
              <a:rPr sz="1600" b="1" spc="5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св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1600" b="1" spc="-20" dirty="0">
                <a:solidFill>
                  <a:srgbClr val="FFFFFF"/>
                </a:solidFill>
                <a:latin typeface="Calibri"/>
                <a:cs typeface="Calibri"/>
              </a:rPr>
              <a:t>щ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ни</a:t>
            </a:r>
            <a:r>
              <a:rPr sz="1600" b="1" dirty="0">
                <a:solidFill>
                  <a:srgbClr val="FFFFFF"/>
                </a:solidFill>
                <a:latin typeface="Calibri"/>
                <a:cs typeface="Calibri"/>
              </a:rPr>
              <a:t>я</a:t>
            </a:r>
            <a:r>
              <a:rPr sz="16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РФ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12292" y="2531365"/>
            <a:ext cx="2250831" cy="309059"/>
          </a:xfrm>
          <a:prstGeom prst="rect">
            <a:avLst/>
          </a:prstGeom>
          <a:solidFill>
            <a:srgbClr val="C76D7A"/>
          </a:solidFill>
          <a:ln w="12700">
            <a:solidFill>
              <a:srgbClr val="41709C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410845">
              <a:lnSpc>
                <a:spcPct val="100000"/>
              </a:lnSpc>
              <a:spcBef>
                <a:spcPts val="250"/>
              </a:spcBef>
            </a:pPr>
            <a:r>
              <a:rPr sz="1800" b="1" spc="-15" dirty="0">
                <a:solidFill>
                  <a:srgbClr val="FFFFFF"/>
                </a:solidFill>
                <a:latin typeface="Calibri"/>
                <a:cs typeface="Calibri"/>
              </a:rPr>
              <a:t>РОСМОЛОДЕЖЬ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822617" y="531877"/>
            <a:ext cx="2649415" cy="500137"/>
          </a:xfrm>
          <a:prstGeom prst="rect">
            <a:avLst/>
          </a:prstGeom>
          <a:solidFill>
            <a:srgbClr val="C76D7A"/>
          </a:solidFill>
          <a:ln w="12700">
            <a:solidFill>
              <a:srgbClr val="41709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820"/>
              </a:lnSpc>
            </a:pP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Следственный</a:t>
            </a:r>
            <a:r>
              <a:rPr sz="18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комитет</a:t>
            </a:r>
            <a:endParaRPr sz="1800">
              <a:latin typeface="Calibri"/>
              <a:cs typeface="Calibri"/>
            </a:endParaRPr>
          </a:p>
          <a:p>
            <a:pPr marL="1270" algn="ctr">
              <a:lnSpc>
                <a:spcPts val="2055"/>
              </a:lnSpc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РФ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247462" y="3162301"/>
            <a:ext cx="2273691" cy="835976"/>
          </a:xfrm>
          <a:custGeom>
            <a:avLst/>
            <a:gdLst/>
            <a:ahLst/>
            <a:cxnLst/>
            <a:rect l="l" t="t" r="r" b="b"/>
            <a:pathLst>
              <a:path w="2463165" h="977264">
                <a:moveTo>
                  <a:pt x="2462783" y="0"/>
                </a:moveTo>
                <a:lnTo>
                  <a:pt x="0" y="0"/>
                </a:lnTo>
                <a:lnTo>
                  <a:pt x="0" y="976883"/>
                </a:lnTo>
                <a:lnTo>
                  <a:pt x="2462783" y="976883"/>
                </a:lnTo>
                <a:lnTo>
                  <a:pt x="2462783" y="0"/>
                </a:lnTo>
                <a:close/>
              </a:path>
            </a:pathLst>
          </a:custGeom>
          <a:solidFill>
            <a:srgbClr val="9DC3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247462" y="3162300"/>
            <a:ext cx="2286353" cy="804707"/>
          </a:xfrm>
          <a:prstGeom prst="rect">
            <a:avLst/>
          </a:prstGeom>
          <a:ln w="12700">
            <a:solidFill>
              <a:srgbClr val="41709C"/>
            </a:solidFill>
          </a:ln>
        </p:spPr>
        <p:txBody>
          <a:bodyPr vert="horz" wrap="square" lIns="0" tIns="156845" rIns="0" bIns="0" rtlCol="0">
            <a:spAutoFit/>
          </a:bodyPr>
          <a:lstStyle/>
          <a:p>
            <a:pPr marL="192405" marR="182880" indent="-3810" algn="ctr">
              <a:lnSpc>
                <a:spcPct val="100000"/>
              </a:lnSpc>
              <a:spcBef>
                <a:spcPts val="1235"/>
              </a:spcBef>
            </a:pPr>
            <a:r>
              <a:rPr sz="1400" b="1" spc="-5" dirty="0">
                <a:latin typeface="Calibri"/>
                <a:cs typeface="Calibri"/>
              </a:rPr>
              <a:t>Центр изучения </a:t>
            </a:r>
            <a:r>
              <a:rPr sz="1400" b="1" dirty="0">
                <a:latin typeface="Calibri"/>
                <a:cs typeface="Calibri"/>
              </a:rPr>
              <a:t>и </a:t>
            </a:r>
            <a:r>
              <a:rPr sz="1400" b="1" spc="-5" dirty="0">
                <a:latin typeface="Calibri"/>
                <a:cs typeface="Calibri"/>
              </a:rPr>
              <a:t>сетевого </a:t>
            </a:r>
            <a:r>
              <a:rPr sz="1400" b="1" spc="-30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м</a:t>
            </a:r>
            <a:r>
              <a:rPr sz="1400" b="1" dirty="0">
                <a:latin typeface="Calibri"/>
                <a:cs typeface="Calibri"/>
              </a:rPr>
              <a:t>они</a:t>
            </a:r>
            <a:r>
              <a:rPr sz="1400" b="1" spc="-10" dirty="0">
                <a:latin typeface="Calibri"/>
                <a:cs typeface="Calibri"/>
              </a:rPr>
              <a:t>т</a:t>
            </a:r>
            <a:r>
              <a:rPr sz="1400" b="1" dirty="0">
                <a:latin typeface="Calibri"/>
                <a:cs typeface="Calibri"/>
              </a:rPr>
              <a:t>оринга</a:t>
            </a:r>
            <a:r>
              <a:rPr sz="1400" b="1" spc="-5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м</a:t>
            </a:r>
            <a:r>
              <a:rPr sz="1400" b="1" spc="-25" dirty="0">
                <a:latin typeface="Calibri"/>
                <a:cs typeface="Calibri"/>
              </a:rPr>
              <a:t>о</a:t>
            </a:r>
            <a:r>
              <a:rPr sz="1400" b="1" dirty="0">
                <a:latin typeface="Calibri"/>
                <a:cs typeface="Calibri"/>
              </a:rPr>
              <a:t>л</a:t>
            </a:r>
            <a:r>
              <a:rPr sz="1400" b="1" spc="-35" dirty="0">
                <a:latin typeface="Calibri"/>
                <a:cs typeface="Calibri"/>
              </a:rPr>
              <a:t>о</a:t>
            </a:r>
            <a:r>
              <a:rPr sz="1400" b="1" spc="-15" dirty="0">
                <a:latin typeface="Calibri"/>
                <a:cs typeface="Calibri"/>
              </a:rPr>
              <a:t>д</a:t>
            </a:r>
            <a:r>
              <a:rPr sz="1400" b="1" spc="-25" dirty="0">
                <a:latin typeface="Calibri"/>
                <a:cs typeface="Calibri"/>
              </a:rPr>
              <a:t>ё</a:t>
            </a:r>
            <a:r>
              <a:rPr sz="1400" b="1" dirty="0">
                <a:latin typeface="Calibri"/>
                <a:cs typeface="Calibri"/>
              </a:rPr>
              <a:t>жной  </a:t>
            </a:r>
            <a:r>
              <a:rPr sz="1400" b="1" spc="-5" dirty="0">
                <a:latin typeface="Calibri"/>
                <a:cs typeface="Calibri"/>
              </a:rPr>
              <a:t>среды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79469" y="2221993"/>
            <a:ext cx="2234418" cy="883919"/>
          </a:xfrm>
          <a:custGeom>
            <a:avLst/>
            <a:gdLst/>
            <a:ahLst/>
            <a:cxnLst/>
            <a:rect l="l" t="t" r="r" b="b"/>
            <a:pathLst>
              <a:path w="2420620" h="883919">
                <a:moveTo>
                  <a:pt x="0" y="883919"/>
                </a:moveTo>
                <a:lnTo>
                  <a:pt x="2420112" y="883919"/>
                </a:lnTo>
                <a:lnTo>
                  <a:pt x="2420112" y="0"/>
                </a:lnTo>
                <a:lnTo>
                  <a:pt x="0" y="0"/>
                </a:lnTo>
                <a:lnTo>
                  <a:pt x="0" y="883919"/>
                </a:lnTo>
                <a:close/>
              </a:path>
            </a:pathLst>
          </a:custGeom>
          <a:ln w="1270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85330" y="2228342"/>
            <a:ext cx="2222695" cy="843821"/>
          </a:xfrm>
          <a:prstGeom prst="rect">
            <a:avLst/>
          </a:prstGeom>
          <a:solidFill>
            <a:srgbClr val="9DC3E6"/>
          </a:solidFill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250" dirty="0">
              <a:latin typeface="Times New Roman"/>
              <a:cs typeface="Times New Roman"/>
            </a:endParaRPr>
          </a:p>
          <a:p>
            <a:pPr marL="120650" marR="110489" algn="ctr">
              <a:lnSpc>
                <a:spcPct val="100000"/>
              </a:lnSpc>
            </a:pPr>
            <a:r>
              <a:rPr sz="105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05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105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105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105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05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105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1050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sz="105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sz="105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</a:t>
            </a:r>
            <a:r>
              <a:rPr sz="105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105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sz="105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105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105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105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105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05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sz="105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105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sz="105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 И </a:t>
            </a:r>
            <a:r>
              <a:rPr sz="105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РОССИЙСКОЙ </a:t>
            </a:r>
            <a:r>
              <a:rPr sz="105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05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</a:t>
            </a:r>
            <a:r>
              <a:rPr sz="105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sz="105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105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050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05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</a:t>
            </a:r>
            <a:r>
              <a:rPr sz="105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05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sz="105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sz="105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05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</a:t>
            </a:r>
            <a:r>
              <a:rPr sz="105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773723" y="4389121"/>
            <a:ext cx="1997612" cy="1542415"/>
          </a:xfrm>
          <a:prstGeom prst="rect">
            <a:avLst/>
          </a:prstGeom>
          <a:solidFill>
            <a:srgbClr val="F8CAAC"/>
          </a:solidFill>
          <a:ln w="12700">
            <a:solidFill>
              <a:srgbClr val="41709C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219710" marR="213995" indent="635" algn="ctr">
              <a:lnSpc>
                <a:spcPct val="100000"/>
              </a:lnSpc>
            </a:pPr>
            <a:r>
              <a:rPr sz="1600" b="1" spc="-5" dirty="0">
                <a:solidFill>
                  <a:srgbClr val="002060"/>
                </a:solidFill>
                <a:latin typeface="Calibri"/>
                <a:cs typeface="Calibri"/>
              </a:rPr>
              <a:t>Общественные </a:t>
            </a:r>
            <a:r>
              <a:rPr sz="1600" b="1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2060"/>
                </a:solidFill>
                <a:latin typeface="Calibri"/>
                <a:cs typeface="Calibri"/>
              </a:rPr>
              <a:t>организации</a:t>
            </a:r>
            <a:r>
              <a:rPr sz="1600" b="1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002060"/>
                </a:solidFill>
                <a:latin typeface="Calibri"/>
                <a:cs typeface="Calibri"/>
              </a:rPr>
              <a:t>и </a:t>
            </a:r>
            <a:r>
              <a:rPr sz="1600" b="1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002060"/>
                </a:solidFill>
                <a:latin typeface="Calibri"/>
                <a:cs typeface="Calibri"/>
              </a:rPr>
              <a:t>объединения,</a:t>
            </a:r>
            <a:r>
              <a:rPr sz="1600" b="1" spc="-2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ru-RU" sz="1600" b="1" spc="-20" dirty="0" smtClean="0">
                <a:solidFill>
                  <a:srgbClr val="002060"/>
                </a:solidFill>
                <a:latin typeface="Calibri"/>
                <a:cs typeface="Calibri"/>
              </a:rPr>
              <a:t> </a:t>
            </a:r>
          </a:p>
          <a:p>
            <a:pPr marL="219710" marR="213995" indent="635" algn="ctr">
              <a:lnSpc>
                <a:spcPct val="100000"/>
              </a:lnSpc>
            </a:pPr>
            <a:r>
              <a:rPr sz="1600" b="1" spc="-5" dirty="0" smtClean="0">
                <a:solidFill>
                  <a:srgbClr val="002060"/>
                </a:solidFill>
                <a:latin typeface="Calibri"/>
                <a:cs typeface="Calibri"/>
              </a:rPr>
              <a:t>в</a:t>
            </a:r>
            <a:r>
              <a:rPr sz="1600" b="1" spc="-15" dirty="0" smtClean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002060"/>
                </a:solidFill>
                <a:latin typeface="Calibri"/>
                <a:cs typeface="Calibri"/>
              </a:rPr>
              <a:t>т.ч.</a:t>
            </a:r>
            <a:endParaRPr sz="1600" dirty="0">
              <a:solidFill>
                <a:srgbClr val="002060"/>
              </a:solidFill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600" b="1" spc="-10" dirty="0">
                <a:solidFill>
                  <a:srgbClr val="002060"/>
                </a:solidFill>
                <a:latin typeface="Calibri"/>
                <a:cs typeface="Calibri"/>
              </a:rPr>
              <a:t>РСМ </a:t>
            </a:r>
            <a:r>
              <a:rPr sz="1600" b="1" spc="-5" dirty="0">
                <a:solidFill>
                  <a:srgbClr val="002060"/>
                </a:solidFill>
                <a:latin typeface="Calibri"/>
                <a:cs typeface="Calibri"/>
              </a:rPr>
              <a:t>и</a:t>
            </a:r>
            <a:r>
              <a:rPr sz="1600" b="1" spc="-2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600" b="1" spc="-40" dirty="0">
                <a:solidFill>
                  <a:srgbClr val="002060"/>
                </a:solidFill>
                <a:latin typeface="Calibri"/>
                <a:cs typeface="Calibri"/>
              </a:rPr>
              <a:t>РДШ</a:t>
            </a:r>
            <a:endParaRPr sz="16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210885" y="1328927"/>
            <a:ext cx="2249658" cy="1057910"/>
          </a:xfrm>
          <a:custGeom>
            <a:avLst/>
            <a:gdLst/>
            <a:ahLst/>
            <a:cxnLst/>
            <a:rect l="l" t="t" r="r" b="b"/>
            <a:pathLst>
              <a:path w="2437129" h="1057910">
                <a:moveTo>
                  <a:pt x="2436876" y="0"/>
                </a:moveTo>
                <a:lnTo>
                  <a:pt x="0" y="0"/>
                </a:lnTo>
                <a:lnTo>
                  <a:pt x="0" y="1057656"/>
                </a:lnTo>
                <a:lnTo>
                  <a:pt x="2436876" y="1057656"/>
                </a:lnTo>
                <a:lnTo>
                  <a:pt x="2436876" y="0"/>
                </a:lnTo>
                <a:close/>
              </a:path>
            </a:pathLst>
          </a:custGeom>
          <a:solidFill>
            <a:srgbClr val="C76D7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210885" y="1328927"/>
            <a:ext cx="2249658" cy="1057910"/>
          </a:xfrm>
          <a:prstGeom prst="rect">
            <a:avLst/>
          </a:prstGeom>
          <a:ln w="12700">
            <a:solidFill>
              <a:srgbClr val="41709C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 marL="189865" marR="183515" algn="ctr">
              <a:lnSpc>
                <a:spcPts val="2160"/>
              </a:lnSpc>
              <a:spcBef>
                <a:spcPts val="35"/>
              </a:spcBef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Министерство</a:t>
            </a:r>
            <a:r>
              <a:rPr sz="1800" b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Calibri"/>
                <a:cs typeface="Calibri"/>
              </a:rPr>
              <a:t>науки </a:t>
            </a:r>
            <a:r>
              <a:rPr sz="1800" b="1" spc="-3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 высшего</a:t>
            </a:r>
            <a:endParaRPr sz="1800">
              <a:latin typeface="Calibri"/>
              <a:cs typeface="Calibri"/>
            </a:endParaRPr>
          </a:p>
          <a:p>
            <a:pPr marL="2540" algn="ctr">
              <a:lnSpc>
                <a:spcPts val="2090"/>
              </a:lnSpc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образования</a:t>
            </a:r>
            <a:r>
              <a:rPr sz="1800" b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РФ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endParaRPr sz="1800">
              <a:latin typeface="Calibri"/>
              <a:cs typeface="Calibri"/>
            </a:endParaRPr>
          </a:p>
          <a:p>
            <a:pPr marL="1905" algn="ctr">
              <a:lnSpc>
                <a:spcPct val="100000"/>
              </a:lnSpc>
              <a:spcBef>
                <a:spcPts val="30"/>
              </a:spcBef>
            </a:pPr>
            <a:r>
              <a:rPr sz="1400" b="1" spc="-10" dirty="0">
                <a:solidFill>
                  <a:srgbClr val="FFFFFF"/>
                </a:solidFill>
                <a:latin typeface="Calibri"/>
                <a:cs typeface="Calibri"/>
              </a:rPr>
              <a:t>ведущие</a:t>
            </a:r>
            <a:r>
              <a:rPr sz="1400" b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Calibri"/>
                <a:cs typeface="Calibri"/>
              </a:rPr>
              <a:t>вузы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661052" y="4428745"/>
            <a:ext cx="2015403" cy="1295226"/>
          </a:xfrm>
          <a:prstGeom prst="rect">
            <a:avLst/>
          </a:prstGeom>
          <a:solidFill>
            <a:srgbClr val="F4B083"/>
          </a:solidFill>
          <a:ln w="12700">
            <a:solidFill>
              <a:srgbClr val="41709C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347980" marR="339090" indent="6350" algn="ctr">
              <a:lnSpc>
                <a:spcPct val="100000"/>
              </a:lnSpc>
            </a:pPr>
            <a:r>
              <a:rPr sz="1400" b="1" dirty="0">
                <a:solidFill>
                  <a:srgbClr val="002060"/>
                </a:solidFill>
                <a:latin typeface="Calibri"/>
                <a:cs typeface="Calibri"/>
              </a:rPr>
              <a:t>Аналитические </a:t>
            </a:r>
            <a:r>
              <a:rPr sz="1400" b="1" spc="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2060"/>
                </a:solidFill>
                <a:latin typeface="Calibri"/>
                <a:cs typeface="Calibri"/>
              </a:rPr>
              <a:t>центры</a:t>
            </a:r>
            <a:r>
              <a:rPr sz="1400" b="1" spc="-5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2060"/>
                </a:solidFill>
                <a:latin typeface="Calibri"/>
                <a:cs typeface="Calibri"/>
              </a:rPr>
              <a:t>и</a:t>
            </a:r>
            <a:r>
              <a:rPr sz="1400" b="1" spc="-3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2060"/>
                </a:solidFill>
                <a:latin typeface="Calibri"/>
                <a:cs typeface="Calibri"/>
              </a:rPr>
              <a:t>центры </a:t>
            </a:r>
            <a:r>
              <a:rPr sz="1400" b="1" spc="-30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2060"/>
                </a:solidFill>
                <a:latin typeface="Calibri"/>
                <a:cs typeface="Calibri"/>
              </a:rPr>
              <a:t>изучения</a:t>
            </a:r>
            <a:endParaRPr sz="1400" dirty="0">
              <a:solidFill>
                <a:srgbClr val="002060"/>
              </a:solidFill>
              <a:latin typeface="Calibri"/>
              <a:cs typeface="Calibri"/>
            </a:endParaRPr>
          </a:p>
          <a:p>
            <a:pPr marL="421005" marR="407670" algn="ctr"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solidFill>
                  <a:srgbClr val="002060"/>
                </a:solidFill>
                <a:latin typeface="Calibri"/>
                <a:cs typeface="Calibri"/>
              </a:rPr>
              <a:t>об</a:t>
            </a:r>
            <a:r>
              <a:rPr sz="1400" b="1" spc="-15" dirty="0">
                <a:solidFill>
                  <a:srgbClr val="002060"/>
                </a:solidFill>
                <a:latin typeface="Calibri"/>
                <a:cs typeface="Calibri"/>
              </a:rPr>
              <a:t>щ</a:t>
            </a:r>
            <a:r>
              <a:rPr sz="1400" b="1" spc="-5" dirty="0">
                <a:solidFill>
                  <a:srgbClr val="002060"/>
                </a:solidFill>
                <a:latin typeface="Calibri"/>
                <a:cs typeface="Calibri"/>
              </a:rPr>
              <a:t>е</a:t>
            </a:r>
            <a:r>
              <a:rPr sz="1400" b="1" spc="5" dirty="0">
                <a:solidFill>
                  <a:srgbClr val="002060"/>
                </a:solidFill>
                <a:latin typeface="Calibri"/>
                <a:cs typeface="Calibri"/>
              </a:rPr>
              <a:t>ст</a:t>
            </a:r>
            <a:r>
              <a:rPr sz="1400" b="1" dirty="0">
                <a:solidFill>
                  <a:srgbClr val="002060"/>
                </a:solidFill>
                <a:latin typeface="Calibri"/>
                <a:cs typeface="Calibri"/>
              </a:rPr>
              <a:t>в</a:t>
            </a:r>
            <a:r>
              <a:rPr sz="1400" b="1" spc="5" dirty="0">
                <a:solidFill>
                  <a:srgbClr val="002060"/>
                </a:solidFill>
                <a:latin typeface="Calibri"/>
                <a:cs typeface="Calibri"/>
              </a:rPr>
              <a:t>е</a:t>
            </a:r>
            <a:r>
              <a:rPr sz="1400" b="1" dirty="0">
                <a:solidFill>
                  <a:srgbClr val="002060"/>
                </a:solidFill>
                <a:latin typeface="Calibri"/>
                <a:cs typeface="Calibri"/>
              </a:rPr>
              <a:t>нн</a:t>
            </a:r>
            <a:r>
              <a:rPr sz="1400" b="1" spc="-10" dirty="0">
                <a:solidFill>
                  <a:srgbClr val="002060"/>
                </a:solidFill>
                <a:latin typeface="Calibri"/>
                <a:cs typeface="Calibri"/>
              </a:rPr>
              <a:t>о</a:t>
            </a:r>
            <a:r>
              <a:rPr sz="1400" b="1" spc="-15" dirty="0">
                <a:solidFill>
                  <a:srgbClr val="002060"/>
                </a:solidFill>
                <a:latin typeface="Calibri"/>
                <a:cs typeface="Calibri"/>
              </a:rPr>
              <a:t>г</a:t>
            </a:r>
            <a:r>
              <a:rPr sz="1400" b="1" dirty="0">
                <a:solidFill>
                  <a:srgbClr val="002060"/>
                </a:solidFill>
                <a:latin typeface="Calibri"/>
                <a:cs typeface="Calibri"/>
              </a:rPr>
              <a:t>о  </a:t>
            </a:r>
            <a:r>
              <a:rPr sz="1400" b="1" spc="-5" dirty="0">
                <a:solidFill>
                  <a:srgbClr val="002060"/>
                </a:solidFill>
                <a:latin typeface="Calibri"/>
                <a:cs typeface="Calibri"/>
              </a:rPr>
              <a:t>мнения</a:t>
            </a:r>
            <a:endParaRPr sz="14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868125" y="3592829"/>
            <a:ext cx="456028" cy="732155"/>
          </a:xfrm>
          <a:custGeom>
            <a:avLst/>
            <a:gdLst/>
            <a:ahLst/>
            <a:cxnLst/>
            <a:rect l="l" t="t" r="r" b="b"/>
            <a:pathLst>
              <a:path w="494029" h="732154">
                <a:moveTo>
                  <a:pt x="403098" y="667004"/>
                </a:moveTo>
                <a:lnTo>
                  <a:pt x="397383" y="669036"/>
                </a:lnTo>
                <a:lnTo>
                  <a:pt x="392811" y="678434"/>
                </a:lnTo>
                <a:lnTo>
                  <a:pt x="394843" y="684149"/>
                </a:lnTo>
                <a:lnTo>
                  <a:pt x="493775" y="731901"/>
                </a:lnTo>
                <a:lnTo>
                  <a:pt x="493091" y="721487"/>
                </a:lnTo>
                <a:lnTo>
                  <a:pt x="475234" y="721487"/>
                </a:lnTo>
                <a:lnTo>
                  <a:pt x="455569" y="692336"/>
                </a:lnTo>
                <a:lnTo>
                  <a:pt x="403098" y="667004"/>
                </a:lnTo>
                <a:close/>
              </a:path>
              <a:path w="494029" h="732154">
                <a:moveTo>
                  <a:pt x="455569" y="692336"/>
                </a:moveTo>
                <a:lnTo>
                  <a:pt x="475234" y="721487"/>
                </a:lnTo>
                <a:lnTo>
                  <a:pt x="482226" y="716788"/>
                </a:lnTo>
                <a:lnTo>
                  <a:pt x="473710" y="716788"/>
                </a:lnTo>
                <a:lnTo>
                  <a:pt x="472633" y="700568"/>
                </a:lnTo>
                <a:lnTo>
                  <a:pt x="455569" y="692336"/>
                </a:lnTo>
                <a:close/>
              </a:path>
              <a:path w="494029" h="732154">
                <a:moveTo>
                  <a:pt x="481964" y="618363"/>
                </a:moveTo>
                <a:lnTo>
                  <a:pt x="476758" y="618617"/>
                </a:lnTo>
                <a:lnTo>
                  <a:pt x="471550" y="618998"/>
                </a:lnTo>
                <a:lnTo>
                  <a:pt x="467487" y="623570"/>
                </a:lnTo>
                <a:lnTo>
                  <a:pt x="467868" y="628777"/>
                </a:lnTo>
                <a:lnTo>
                  <a:pt x="471372" y="681569"/>
                </a:lnTo>
                <a:lnTo>
                  <a:pt x="491109" y="710819"/>
                </a:lnTo>
                <a:lnTo>
                  <a:pt x="475234" y="721487"/>
                </a:lnTo>
                <a:lnTo>
                  <a:pt x="493091" y="721487"/>
                </a:lnTo>
                <a:lnTo>
                  <a:pt x="486918" y="627507"/>
                </a:lnTo>
                <a:lnTo>
                  <a:pt x="486537" y="622300"/>
                </a:lnTo>
                <a:lnTo>
                  <a:pt x="481964" y="618363"/>
                </a:lnTo>
                <a:close/>
              </a:path>
              <a:path w="494029" h="732154">
                <a:moveTo>
                  <a:pt x="472633" y="700568"/>
                </a:moveTo>
                <a:lnTo>
                  <a:pt x="473710" y="716788"/>
                </a:lnTo>
                <a:lnTo>
                  <a:pt x="487299" y="707644"/>
                </a:lnTo>
                <a:lnTo>
                  <a:pt x="472633" y="700568"/>
                </a:lnTo>
                <a:close/>
              </a:path>
              <a:path w="494029" h="732154">
                <a:moveTo>
                  <a:pt x="471372" y="681569"/>
                </a:moveTo>
                <a:lnTo>
                  <a:pt x="472633" y="700568"/>
                </a:lnTo>
                <a:lnTo>
                  <a:pt x="487299" y="707644"/>
                </a:lnTo>
                <a:lnTo>
                  <a:pt x="473710" y="716788"/>
                </a:lnTo>
                <a:lnTo>
                  <a:pt x="482226" y="716788"/>
                </a:lnTo>
                <a:lnTo>
                  <a:pt x="491109" y="710819"/>
                </a:lnTo>
                <a:lnTo>
                  <a:pt x="471372" y="681569"/>
                </a:lnTo>
                <a:close/>
              </a:path>
              <a:path w="494029" h="732154">
                <a:moveTo>
                  <a:pt x="21129" y="31363"/>
                </a:moveTo>
                <a:lnTo>
                  <a:pt x="22348" y="50130"/>
                </a:lnTo>
                <a:lnTo>
                  <a:pt x="455569" y="692336"/>
                </a:lnTo>
                <a:lnTo>
                  <a:pt x="472633" y="700568"/>
                </a:lnTo>
                <a:lnTo>
                  <a:pt x="471372" y="681569"/>
                </a:lnTo>
                <a:lnTo>
                  <a:pt x="38163" y="39553"/>
                </a:lnTo>
                <a:lnTo>
                  <a:pt x="21129" y="31363"/>
                </a:lnTo>
                <a:close/>
              </a:path>
              <a:path w="494029" h="732154">
                <a:moveTo>
                  <a:pt x="0" y="0"/>
                </a:moveTo>
                <a:lnTo>
                  <a:pt x="6858" y="104267"/>
                </a:lnTo>
                <a:lnTo>
                  <a:pt x="7112" y="109474"/>
                </a:lnTo>
                <a:lnTo>
                  <a:pt x="11684" y="113538"/>
                </a:lnTo>
                <a:lnTo>
                  <a:pt x="22225" y="112776"/>
                </a:lnTo>
                <a:lnTo>
                  <a:pt x="26162" y="108331"/>
                </a:lnTo>
                <a:lnTo>
                  <a:pt x="25781" y="102997"/>
                </a:lnTo>
                <a:lnTo>
                  <a:pt x="22348" y="50130"/>
                </a:lnTo>
                <a:lnTo>
                  <a:pt x="2667" y="20955"/>
                </a:lnTo>
                <a:lnTo>
                  <a:pt x="18414" y="10287"/>
                </a:lnTo>
                <a:lnTo>
                  <a:pt x="21352" y="10287"/>
                </a:lnTo>
                <a:lnTo>
                  <a:pt x="0" y="0"/>
                </a:lnTo>
                <a:close/>
              </a:path>
              <a:path w="494029" h="732154">
                <a:moveTo>
                  <a:pt x="21352" y="10287"/>
                </a:moveTo>
                <a:lnTo>
                  <a:pt x="18414" y="10287"/>
                </a:lnTo>
                <a:lnTo>
                  <a:pt x="38163" y="39553"/>
                </a:lnTo>
                <a:lnTo>
                  <a:pt x="90550" y="64770"/>
                </a:lnTo>
                <a:lnTo>
                  <a:pt x="96265" y="62865"/>
                </a:lnTo>
                <a:lnTo>
                  <a:pt x="98551" y="58039"/>
                </a:lnTo>
                <a:lnTo>
                  <a:pt x="100837" y="53340"/>
                </a:lnTo>
                <a:lnTo>
                  <a:pt x="98933" y="47625"/>
                </a:lnTo>
                <a:lnTo>
                  <a:pt x="21352" y="10287"/>
                </a:lnTo>
                <a:close/>
              </a:path>
              <a:path w="494029" h="732154">
                <a:moveTo>
                  <a:pt x="18414" y="10287"/>
                </a:moveTo>
                <a:lnTo>
                  <a:pt x="2667" y="20955"/>
                </a:lnTo>
                <a:lnTo>
                  <a:pt x="22348" y="50130"/>
                </a:lnTo>
                <a:lnTo>
                  <a:pt x="21129" y="31363"/>
                </a:lnTo>
                <a:lnTo>
                  <a:pt x="6350" y="24257"/>
                </a:lnTo>
                <a:lnTo>
                  <a:pt x="20065" y="14986"/>
                </a:lnTo>
                <a:lnTo>
                  <a:pt x="21585" y="14986"/>
                </a:lnTo>
                <a:lnTo>
                  <a:pt x="18414" y="10287"/>
                </a:lnTo>
                <a:close/>
              </a:path>
              <a:path w="494029" h="732154">
                <a:moveTo>
                  <a:pt x="21585" y="14986"/>
                </a:moveTo>
                <a:lnTo>
                  <a:pt x="20065" y="14986"/>
                </a:lnTo>
                <a:lnTo>
                  <a:pt x="21129" y="31363"/>
                </a:lnTo>
                <a:lnTo>
                  <a:pt x="38163" y="39553"/>
                </a:lnTo>
                <a:lnTo>
                  <a:pt x="21585" y="14986"/>
                </a:lnTo>
                <a:close/>
              </a:path>
              <a:path w="494029" h="732154">
                <a:moveTo>
                  <a:pt x="20065" y="14986"/>
                </a:moveTo>
                <a:lnTo>
                  <a:pt x="6350" y="24257"/>
                </a:lnTo>
                <a:lnTo>
                  <a:pt x="21129" y="31363"/>
                </a:lnTo>
                <a:lnTo>
                  <a:pt x="20065" y="14986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4" name="object 24"/>
          <p:cNvGrpSpPr/>
          <p:nvPr/>
        </p:nvGrpSpPr>
        <p:grpSpPr>
          <a:xfrm>
            <a:off x="2905799" y="531877"/>
            <a:ext cx="3755253" cy="3832733"/>
            <a:chOff x="3121914" y="478536"/>
            <a:chExt cx="4096385" cy="4319270"/>
          </a:xfrm>
        </p:grpSpPr>
        <p:sp>
          <p:nvSpPr>
            <p:cNvPr id="25" name="object 25"/>
            <p:cNvSpPr/>
            <p:nvPr/>
          </p:nvSpPr>
          <p:spPr>
            <a:xfrm>
              <a:off x="3121914" y="870965"/>
              <a:ext cx="4096385" cy="3926840"/>
            </a:xfrm>
            <a:custGeom>
              <a:avLst/>
              <a:gdLst/>
              <a:ahLst/>
              <a:cxnLst/>
              <a:rect l="l" t="t" r="r" b="b"/>
              <a:pathLst>
                <a:path w="4096384" h="3926840">
                  <a:moveTo>
                    <a:pt x="414274" y="1064895"/>
                  </a:moveTo>
                  <a:lnTo>
                    <a:pt x="412940" y="1062101"/>
                  </a:lnTo>
                  <a:lnTo>
                    <a:pt x="369443" y="970407"/>
                  </a:lnTo>
                  <a:lnTo>
                    <a:pt x="367157" y="965708"/>
                  </a:lnTo>
                  <a:lnTo>
                    <a:pt x="361442" y="963676"/>
                  </a:lnTo>
                  <a:lnTo>
                    <a:pt x="356743" y="965962"/>
                  </a:lnTo>
                  <a:lnTo>
                    <a:pt x="351917" y="968248"/>
                  </a:lnTo>
                  <a:lnTo>
                    <a:pt x="349885" y="973836"/>
                  </a:lnTo>
                  <a:lnTo>
                    <a:pt x="374967" y="1026477"/>
                  </a:lnTo>
                  <a:lnTo>
                    <a:pt x="89535" y="831799"/>
                  </a:lnTo>
                  <a:lnTo>
                    <a:pt x="147815" y="835914"/>
                  </a:lnTo>
                  <a:lnTo>
                    <a:pt x="152273" y="831977"/>
                  </a:lnTo>
                  <a:lnTo>
                    <a:pt x="153035" y="821563"/>
                  </a:lnTo>
                  <a:lnTo>
                    <a:pt x="149098" y="816991"/>
                  </a:lnTo>
                  <a:lnTo>
                    <a:pt x="79095" y="812038"/>
                  </a:lnTo>
                  <a:lnTo>
                    <a:pt x="39624" y="809244"/>
                  </a:lnTo>
                  <a:lnTo>
                    <a:pt x="86741" y="908431"/>
                  </a:lnTo>
                  <a:lnTo>
                    <a:pt x="92456" y="910336"/>
                  </a:lnTo>
                  <a:lnTo>
                    <a:pt x="97155" y="908177"/>
                  </a:lnTo>
                  <a:lnTo>
                    <a:pt x="101981" y="905891"/>
                  </a:lnTo>
                  <a:lnTo>
                    <a:pt x="104013" y="900176"/>
                  </a:lnTo>
                  <a:lnTo>
                    <a:pt x="101727" y="895477"/>
                  </a:lnTo>
                  <a:lnTo>
                    <a:pt x="78968" y="847699"/>
                  </a:lnTo>
                  <a:lnTo>
                    <a:pt x="364147" y="1042212"/>
                  </a:lnTo>
                  <a:lnTo>
                    <a:pt x="306070" y="1038098"/>
                  </a:lnTo>
                  <a:lnTo>
                    <a:pt x="301625" y="1042035"/>
                  </a:lnTo>
                  <a:lnTo>
                    <a:pt x="300863" y="1052576"/>
                  </a:lnTo>
                  <a:lnTo>
                    <a:pt x="304800" y="1057148"/>
                  </a:lnTo>
                  <a:lnTo>
                    <a:pt x="414274" y="1064895"/>
                  </a:lnTo>
                  <a:close/>
                </a:path>
                <a:path w="4096384" h="3926840">
                  <a:moveTo>
                    <a:pt x="433705" y="2651760"/>
                  </a:moveTo>
                  <a:lnTo>
                    <a:pt x="329438" y="2686177"/>
                  </a:lnTo>
                  <a:lnTo>
                    <a:pt x="326644" y="2691511"/>
                  </a:lnTo>
                  <a:lnTo>
                    <a:pt x="328295" y="2696464"/>
                  </a:lnTo>
                  <a:lnTo>
                    <a:pt x="329946" y="2701544"/>
                  </a:lnTo>
                  <a:lnTo>
                    <a:pt x="335407" y="2704211"/>
                  </a:lnTo>
                  <a:lnTo>
                    <a:pt x="390791" y="2685910"/>
                  </a:lnTo>
                  <a:lnTo>
                    <a:pt x="98793" y="3016135"/>
                  </a:lnTo>
                  <a:lnTo>
                    <a:pt x="109093" y="2964180"/>
                  </a:lnTo>
                  <a:lnTo>
                    <a:pt x="110109" y="2958973"/>
                  </a:lnTo>
                  <a:lnTo>
                    <a:pt x="106807" y="2953893"/>
                  </a:lnTo>
                  <a:lnTo>
                    <a:pt x="96520" y="2951861"/>
                  </a:lnTo>
                  <a:lnTo>
                    <a:pt x="91440" y="2955290"/>
                  </a:lnTo>
                  <a:lnTo>
                    <a:pt x="70104" y="3062986"/>
                  </a:lnTo>
                  <a:lnTo>
                    <a:pt x="93929" y="3055112"/>
                  </a:lnTo>
                  <a:lnTo>
                    <a:pt x="174371" y="3028569"/>
                  </a:lnTo>
                  <a:lnTo>
                    <a:pt x="177038" y="3023108"/>
                  </a:lnTo>
                  <a:lnTo>
                    <a:pt x="173736" y="3013202"/>
                  </a:lnTo>
                  <a:lnTo>
                    <a:pt x="168389" y="3010408"/>
                  </a:lnTo>
                  <a:lnTo>
                    <a:pt x="113182" y="3028645"/>
                  </a:lnTo>
                  <a:lnTo>
                    <a:pt x="404977" y="2698534"/>
                  </a:lnTo>
                  <a:lnTo>
                    <a:pt x="394589" y="2750566"/>
                  </a:lnTo>
                  <a:lnTo>
                    <a:pt x="393573" y="2755773"/>
                  </a:lnTo>
                  <a:lnTo>
                    <a:pt x="397002" y="2760726"/>
                  </a:lnTo>
                  <a:lnTo>
                    <a:pt x="407289" y="2762758"/>
                  </a:lnTo>
                  <a:lnTo>
                    <a:pt x="412242" y="2759456"/>
                  </a:lnTo>
                  <a:lnTo>
                    <a:pt x="413258" y="2754249"/>
                  </a:lnTo>
                  <a:lnTo>
                    <a:pt x="432130" y="2659634"/>
                  </a:lnTo>
                  <a:lnTo>
                    <a:pt x="433705" y="2651760"/>
                  </a:lnTo>
                  <a:close/>
                </a:path>
                <a:path w="4096384" h="3926840">
                  <a:moveTo>
                    <a:pt x="434721" y="1563624"/>
                  </a:moveTo>
                  <a:lnTo>
                    <a:pt x="327025" y="1584833"/>
                  </a:lnTo>
                  <a:lnTo>
                    <a:pt x="323596" y="1589913"/>
                  </a:lnTo>
                  <a:lnTo>
                    <a:pt x="325628" y="1600200"/>
                  </a:lnTo>
                  <a:lnTo>
                    <a:pt x="330708" y="1603502"/>
                  </a:lnTo>
                  <a:lnTo>
                    <a:pt x="387870" y="1592262"/>
                  </a:lnTo>
                  <a:lnTo>
                    <a:pt x="118110" y="1830260"/>
                  </a:lnTo>
                  <a:lnTo>
                    <a:pt x="134747" y="1779905"/>
                  </a:lnTo>
                  <a:lnTo>
                    <a:pt x="136398" y="1774952"/>
                  </a:lnTo>
                  <a:lnTo>
                    <a:pt x="133731" y="1769618"/>
                  </a:lnTo>
                  <a:lnTo>
                    <a:pt x="123698" y="1766316"/>
                  </a:lnTo>
                  <a:lnTo>
                    <a:pt x="118237" y="1768983"/>
                  </a:lnTo>
                  <a:lnTo>
                    <a:pt x="116586" y="1773936"/>
                  </a:lnTo>
                  <a:lnTo>
                    <a:pt x="83820" y="1873250"/>
                  </a:lnTo>
                  <a:lnTo>
                    <a:pt x="111353" y="1867789"/>
                  </a:lnTo>
                  <a:lnTo>
                    <a:pt x="191503" y="1851914"/>
                  </a:lnTo>
                  <a:lnTo>
                    <a:pt x="194818" y="1846961"/>
                  </a:lnTo>
                  <a:lnTo>
                    <a:pt x="192786" y="1836674"/>
                  </a:lnTo>
                  <a:lnTo>
                    <a:pt x="187833" y="1833245"/>
                  </a:lnTo>
                  <a:lnTo>
                    <a:pt x="130568" y="1844586"/>
                  </a:lnTo>
                  <a:lnTo>
                    <a:pt x="400443" y="1606473"/>
                  </a:lnTo>
                  <a:lnTo>
                    <a:pt x="382143" y="1661795"/>
                  </a:lnTo>
                  <a:lnTo>
                    <a:pt x="384810" y="1667256"/>
                  </a:lnTo>
                  <a:lnTo>
                    <a:pt x="394843" y="1670558"/>
                  </a:lnTo>
                  <a:lnTo>
                    <a:pt x="400177" y="1667891"/>
                  </a:lnTo>
                  <a:lnTo>
                    <a:pt x="401828" y="1662811"/>
                  </a:lnTo>
                  <a:lnTo>
                    <a:pt x="432943" y="1568958"/>
                  </a:lnTo>
                  <a:lnTo>
                    <a:pt x="434721" y="1563624"/>
                  </a:lnTo>
                  <a:close/>
                </a:path>
                <a:path w="4096384" h="3926840">
                  <a:moveTo>
                    <a:pt x="542925" y="806450"/>
                  </a:moveTo>
                  <a:lnTo>
                    <a:pt x="542251" y="796163"/>
                  </a:lnTo>
                  <a:lnTo>
                    <a:pt x="536194" y="702183"/>
                  </a:lnTo>
                  <a:lnTo>
                    <a:pt x="535813" y="696849"/>
                  </a:lnTo>
                  <a:lnTo>
                    <a:pt x="531368" y="692912"/>
                  </a:lnTo>
                  <a:lnTo>
                    <a:pt x="526034" y="693293"/>
                  </a:lnTo>
                  <a:lnTo>
                    <a:pt x="520827" y="693547"/>
                  </a:lnTo>
                  <a:lnTo>
                    <a:pt x="516890" y="698119"/>
                  </a:lnTo>
                  <a:lnTo>
                    <a:pt x="517144" y="703326"/>
                  </a:lnTo>
                  <a:lnTo>
                    <a:pt x="520573" y="756259"/>
                  </a:lnTo>
                  <a:lnTo>
                    <a:pt x="38138" y="39598"/>
                  </a:lnTo>
                  <a:lnTo>
                    <a:pt x="90551" y="64897"/>
                  </a:lnTo>
                  <a:lnTo>
                    <a:pt x="96266" y="62865"/>
                  </a:lnTo>
                  <a:lnTo>
                    <a:pt x="100838" y="53467"/>
                  </a:lnTo>
                  <a:lnTo>
                    <a:pt x="98806" y="47752"/>
                  </a:lnTo>
                  <a:lnTo>
                    <a:pt x="21285" y="10287"/>
                  </a:lnTo>
                  <a:lnTo>
                    <a:pt x="0" y="0"/>
                  </a:lnTo>
                  <a:lnTo>
                    <a:pt x="6731" y="104267"/>
                  </a:lnTo>
                  <a:lnTo>
                    <a:pt x="6985" y="109601"/>
                  </a:lnTo>
                  <a:lnTo>
                    <a:pt x="11557" y="113538"/>
                  </a:lnTo>
                  <a:lnTo>
                    <a:pt x="16764" y="113157"/>
                  </a:lnTo>
                  <a:lnTo>
                    <a:pt x="22098" y="112903"/>
                  </a:lnTo>
                  <a:lnTo>
                    <a:pt x="26035" y="108331"/>
                  </a:lnTo>
                  <a:lnTo>
                    <a:pt x="25781" y="103124"/>
                  </a:lnTo>
                  <a:lnTo>
                    <a:pt x="22339" y="50203"/>
                  </a:lnTo>
                  <a:lnTo>
                    <a:pt x="504774" y="766864"/>
                  </a:lnTo>
                  <a:lnTo>
                    <a:pt x="452374" y="741553"/>
                  </a:lnTo>
                  <a:lnTo>
                    <a:pt x="446659" y="743585"/>
                  </a:lnTo>
                  <a:lnTo>
                    <a:pt x="442087" y="752983"/>
                  </a:lnTo>
                  <a:lnTo>
                    <a:pt x="444119" y="758698"/>
                  </a:lnTo>
                  <a:lnTo>
                    <a:pt x="542925" y="806450"/>
                  </a:lnTo>
                  <a:close/>
                </a:path>
                <a:path w="4096384" h="3926840">
                  <a:moveTo>
                    <a:pt x="1377823" y="2651760"/>
                  </a:moveTo>
                  <a:lnTo>
                    <a:pt x="1281938" y="2705100"/>
                  </a:lnTo>
                  <a:lnTo>
                    <a:pt x="1280287" y="2710954"/>
                  </a:lnTo>
                  <a:lnTo>
                    <a:pt x="1282827" y="2715514"/>
                  </a:lnTo>
                  <a:lnTo>
                    <a:pt x="1285367" y="2720213"/>
                  </a:lnTo>
                  <a:lnTo>
                    <a:pt x="1291209" y="2721737"/>
                  </a:lnTo>
                  <a:lnTo>
                    <a:pt x="1342174" y="2693365"/>
                  </a:lnTo>
                  <a:lnTo>
                    <a:pt x="860615" y="3506838"/>
                  </a:lnTo>
                  <a:lnTo>
                    <a:pt x="860933" y="3453892"/>
                  </a:lnTo>
                  <a:lnTo>
                    <a:pt x="860806" y="3448431"/>
                  </a:lnTo>
                  <a:lnTo>
                    <a:pt x="856742" y="3444240"/>
                  </a:lnTo>
                  <a:lnTo>
                    <a:pt x="846201" y="3444240"/>
                  </a:lnTo>
                  <a:lnTo>
                    <a:pt x="841883" y="3448431"/>
                  </a:lnTo>
                  <a:lnTo>
                    <a:pt x="841870" y="3453892"/>
                  </a:lnTo>
                  <a:lnTo>
                    <a:pt x="841248" y="3558286"/>
                  </a:lnTo>
                  <a:lnTo>
                    <a:pt x="861745" y="3546856"/>
                  </a:lnTo>
                  <a:lnTo>
                    <a:pt x="937133" y="3504819"/>
                  </a:lnTo>
                  <a:lnTo>
                    <a:pt x="938784" y="3498977"/>
                  </a:lnTo>
                  <a:lnTo>
                    <a:pt x="933704" y="3489833"/>
                  </a:lnTo>
                  <a:lnTo>
                    <a:pt x="927862" y="3488182"/>
                  </a:lnTo>
                  <a:lnTo>
                    <a:pt x="876985" y="3516503"/>
                  </a:lnTo>
                  <a:lnTo>
                    <a:pt x="1358430" y="2703220"/>
                  </a:lnTo>
                  <a:lnTo>
                    <a:pt x="1358366" y="2715514"/>
                  </a:lnTo>
                  <a:lnTo>
                    <a:pt x="1358252" y="2761488"/>
                  </a:lnTo>
                  <a:lnTo>
                    <a:pt x="1362329" y="2765679"/>
                  </a:lnTo>
                  <a:lnTo>
                    <a:pt x="1367536" y="2765679"/>
                  </a:lnTo>
                  <a:lnTo>
                    <a:pt x="1372870" y="2765806"/>
                  </a:lnTo>
                  <a:lnTo>
                    <a:pt x="1377188" y="2761488"/>
                  </a:lnTo>
                  <a:lnTo>
                    <a:pt x="1377188" y="2756154"/>
                  </a:lnTo>
                  <a:lnTo>
                    <a:pt x="1377746" y="2663190"/>
                  </a:lnTo>
                  <a:lnTo>
                    <a:pt x="1377823" y="2651760"/>
                  </a:lnTo>
                  <a:close/>
                </a:path>
                <a:path w="4096384" h="3926840">
                  <a:moveTo>
                    <a:pt x="3581400" y="733044"/>
                  </a:moveTo>
                  <a:lnTo>
                    <a:pt x="3478149" y="749554"/>
                  </a:lnTo>
                  <a:lnTo>
                    <a:pt x="3472942" y="750316"/>
                  </a:lnTo>
                  <a:lnTo>
                    <a:pt x="3469386" y="755269"/>
                  </a:lnTo>
                  <a:lnTo>
                    <a:pt x="3470275" y="760476"/>
                  </a:lnTo>
                  <a:lnTo>
                    <a:pt x="3471037" y="765683"/>
                  </a:lnTo>
                  <a:lnTo>
                    <a:pt x="3475990" y="769239"/>
                  </a:lnTo>
                  <a:lnTo>
                    <a:pt x="3481184" y="768350"/>
                  </a:lnTo>
                  <a:lnTo>
                    <a:pt x="3533432" y="759980"/>
                  </a:lnTo>
                  <a:lnTo>
                    <a:pt x="3237687" y="1002538"/>
                  </a:lnTo>
                  <a:lnTo>
                    <a:pt x="3256153" y="952881"/>
                  </a:lnTo>
                  <a:lnTo>
                    <a:pt x="3258058" y="947928"/>
                  </a:lnTo>
                  <a:lnTo>
                    <a:pt x="3255518" y="942467"/>
                  </a:lnTo>
                  <a:lnTo>
                    <a:pt x="3250565" y="940562"/>
                  </a:lnTo>
                  <a:lnTo>
                    <a:pt x="3245612" y="938784"/>
                  </a:lnTo>
                  <a:lnTo>
                    <a:pt x="3240151" y="941324"/>
                  </a:lnTo>
                  <a:lnTo>
                    <a:pt x="3238373" y="946277"/>
                  </a:lnTo>
                  <a:lnTo>
                    <a:pt x="3201924" y="1044194"/>
                  </a:lnTo>
                  <a:lnTo>
                    <a:pt x="3230511" y="1039622"/>
                  </a:lnTo>
                  <a:lnTo>
                    <a:pt x="3305175" y="1027684"/>
                  </a:lnTo>
                  <a:lnTo>
                    <a:pt x="3310255" y="1026795"/>
                  </a:lnTo>
                  <a:lnTo>
                    <a:pt x="3313811" y="1021969"/>
                  </a:lnTo>
                  <a:lnTo>
                    <a:pt x="3313049" y="1016762"/>
                  </a:lnTo>
                  <a:lnTo>
                    <a:pt x="3312160" y="1011555"/>
                  </a:lnTo>
                  <a:lnTo>
                    <a:pt x="3307334" y="1007999"/>
                  </a:lnTo>
                  <a:lnTo>
                    <a:pt x="3302127" y="1008888"/>
                  </a:lnTo>
                  <a:lnTo>
                    <a:pt x="3249714" y="1017295"/>
                  </a:lnTo>
                  <a:lnTo>
                    <a:pt x="3545497" y="774712"/>
                  </a:lnTo>
                  <a:lnTo>
                    <a:pt x="3527031" y="824357"/>
                  </a:lnTo>
                  <a:lnTo>
                    <a:pt x="3525266" y="829310"/>
                  </a:lnTo>
                  <a:lnTo>
                    <a:pt x="3527806" y="834771"/>
                  </a:lnTo>
                  <a:lnTo>
                    <a:pt x="3532759" y="836676"/>
                  </a:lnTo>
                  <a:lnTo>
                    <a:pt x="3537585" y="838454"/>
                  </a:lnTo>
                  <a:lnTo>
                    <a:pt x="3543173" y="835914"/>
                  </a:lnTo>
                  <a:lnTo>
                    <a:pt x="3544951" y="830961"/>
                  </a:lnTo>
                  <a:lnTo>
                    <a:pt x="3579685" y="737616"/>
                  </a:lnTo>
                  <a:lnTo>
                    <a:pt x="3581400" y="733044"/>
                  </a:lnTo>
                  <a:close/>
                </a:path>
                <a:path w="4096384" h="3926840">
                  <a:moveTo>
                    <a:pt x="3607816" y="1845564"/>
                  </a:moveTo>
                  <a:lnTo>
                    <a:pt x="3591356" y="1839976"/>
                  </a:lnTo>
                  <a:lnTo>
                    <a:pt x="3503803" y="1810258"/>
                  </a:lnTo>
                  <a:lnTo>
                    <a:pt x="3498456" y="1812925"/>
                  </a:lnTo>
                  <a:lnTo>
                    <a:pt x="3496691" y="1817878"/>
                  </a:lnTo>
                  <a:lnTo>
                    <a:pt x="3495040" y="1822831"/>
                  </a:lnTo>
                  <a:lnTo>
                    <a:pt x="3497707" y="1828292"/>
                  </a:lnTo>
                  <a:lnTo>
                    <a:pt x="3552787" y="1847011"/>
                  </a:lnTo>
                  <a:lnTo>
                    <a:pt x="3190468" y="1920735"/>
                  </a:lnTo>
                  <a:lnTo>
                    <a:pt x="3230118" y="1885442"/>
                  </a:lnTo>
                  <a:lnTo>
                    <a:pt x="3234055" y="1881886"/>
                  </a:lnTo>
                  <a:lnTo>
                    <a:pt x="3234309" y="1875917"/>
                  </a:lnTo>
                  <a:lnTo>
                    <a:pt x="3230880" y="1871980"/>
                  </a:lnTo>
                  <a:lnTo>
                    <a:pt x="3227324" y="1868043"/>
                  </a:lnTo>
                  <a:lnTo>
                    <a:pt x="3221355" y="1867662"/>
                  </a:lnTo>
                  <a:lnTo>
                    <a:pt x="3217418" y="1871218"/>
                  </a:lnTo>
                  <a:lnTo>
                    <a:pt x="3139440" y="1940814"/>
                  </a:lnTo>
                  <a:lnTo>
                    <a:pt x="3243326" y="1976120"/>
                  </a:lnTo>
                  <a:lnTo>
                    <a:pt x="3248787" y="1973453"/>
                  </a:lnTo>
                  <a:lnTo>
                    <a:pt x="3250438" y="1968500"/>
                  </a:lnTo>
                  <a:lnTo>
                    <a:pt x="3252216" y="1963547"/>
                  </a:lnTo>
                  <a:lnTo>
                    <a:pt x="3249549" y="1958086"/>
                  </a:lnTo>
                  <a:lnTo>
                    <a:pt x="3244469" y="1956435"/>
                  </a:lnTo>
                  <a:lnTo>
                    <a:pt x="3215030" y="1946402"/>
                  </a:lnTo>
                  <a:lnTo>
                    <a:pt x="3194380" y="1939366"/>
                  </a:lnTo>
                  <a:lnTo>
                    <a:pt x="3159760" y="1946402"/>
                  </a:lnTo>
                  <a:lnTo>
                    <a:pt x="3170986" y="1944116"/>
                  </a:lnTo>
                  <a:lnTo>
                    <a:pt x="3194380" y="1939366"/>
                  </a:lnTo>
                  <a:lnTo>
                    <a:pt x="3556685" y="1865668"/>
                  </a:lnTo>
                  <a:lnTo>
                    <a:pt x="3517138" y="1900936"/>
                  </a:lnTo>
                  <a:lnTo>
                    <a:pt x="3513201" y="1904492"/>
                  </a:lnTo>
                  <a:lnTo>
                    <a:pt x="3512807" y="1910461"/>
                  </a:lnTo>
                  <a:lnTo>
                    <a:pt x="3516376" y="1914398"/>
                  </a:lnTo>
                  <a:lnTo>
                    <a:pt x="3519805" y="1918335"/>
                  </a:lnTo>
                  <a:lnTo>
                    <a:pt x="3525901" y="1918716"/>
                  </a:lnTo>
                  <a:lnTo>
                    <a:pt x="3529838" y="1915160"/>
                  </a:lnTo>
                  <a:lnTo>
                    <a:pt x="3607816" y="1845564"/>
                  </a:lnTo>
                  <a:close/>
                </a:path>
                <a:path w="4096384" h="3926840">
                  <a:moveTo>
                    <a:pt x="3704209" y="173736"/>
                  </a:moveTo>
                  <a:lnTo>
                    <a:pt x="3600450" y="186944"/>
                  </a:lnTo>
                  <a:lnTo>
                    <a:pt x="3595243" y="187706"/>
                  </a:lnTo>
                  <a:lnTo>
                    <a:pt x="3591560" y="192405"/>
                  </a:lnTo>
                  <a:lnTo>
                    <a:pt x="3592195" y="197612"/>
                  </a:lnTo>
                  <a:lnTo>
                    <a:pt x="3592957" y="202819"/>
                  </a:lnTo>
                  <a:lnTo>
                    <a:pt x="3597656" y="206502"/>
                  </a:lnTo>
                  <a:lnTo>
                    <a:pt x="3655441" y="199161"/>
                  </a:lnTo>
                  <a:lnTo>
                    <a:pt x="2958541" y="734974"/>
                  </a:lnTo>
                  <a:lnTo>
                    <a:pt x="2978658" y="685800"/>
                  </a:lnTo>
                  <a:lnTo>
                    <a:pt x="2980563" y="680974"/>
                  </a:lnTo>
                  <a:lnTo>
                    <a:pt x="2978277" y="675386"/>
                  </a:lnTo>
                  <a:lnTo>
                    <a:pt x="2973324" y="673354"/>
                  </a:lnTo>
                  <a:lnTo>
                    <a:pt x="2968498" y="671449"/>
                  </a:lnTo>
                  <a:lnTo>
                    <a:pt x="2962910" y="673735"/>
                  </a:lnTo>
                  <a:lnTo>
                    <a:pt x="2961005" y="678561"/>
                  </a:lnTo>
                  <a:lnTo>
                    <a:pt x="2921508" y="775462"/>
                  </a:lnTo>
                  <a:lnTo>
                    <a:pt x="2953080" y="771398"/>
                  </a:lnTo>
                  <a:lnTo>
                    <a:pt x="3030347" y="761492"/>
                  </a:lnTo>
                  <a:lnTo>
                    <a:pt x="3034030" y="756666"/>
                  </a:lnTo>
                  <a:lnTo>
                    <a:pt x="3032760" y="746252"/>
                  </a:lnTo>
                  <a:lnTo>
                    <a:pt x="3027934" y="742569"/>
                  </a:lnTo>
                  <a:lnTo>
                    <a:pt x="2970022" y="750011"/>
                  </a:lnTo>
                  <a:lnTo>
                    <a:pt x="3667023" y="214236"/>
                  </a:lnTo>
                  <a:lnTo>
                    <a:pt x="3645027" y="268224"/>
                  </a:lnTo>
                  <a:lnTo>
                    <a:pt x="3647440" y="273685"/>
                  </a:lnTo>
                  <a:lnTo>
                    <a:pt x="3657092" y="277749"/>
                  </a:lnTo>
                  <a:lnTo>
                    <a:pt x="3662680" y="275336"/>
                  </a:lnTo>
                  <a:lnTo>
                    <a:pt x="3664712" y="270510"/>
                  </a:lnTo>
                  <a:lnTo>
                    <a:pt x="3702596" y="177673"/>
                  </a:lnTo>
                  <a:lnTo>
                    <a:pt x="3704209" y="173736"/>
                  </a:lnTo>
                  <a:close/>
                </a:path>
                <a:path w="4096384" h="3926840">
                  <a:moveTo>
                    <a:pt x="4096385" y="3926586"/>
                  </a:moveTo>
                  <a:lnTo>
                    <a:pt x="4095305" y="3917061"/>
                  </a:lnTo>
                  <a:lnTo>
                    <a:pt x="4084701" y="3822700"/>
                  </a:lnTo>
                  <a:lnTo>
                    <a:pt x="4084193" y="3817366"/>
                  </a:lnTo>
                  <a:lnTo>
                    <a:pt x="4079494" y="3813683"/>
                  </a:lnTo>
                  <a:lnTo>
                    <a:pt x="4074160" y="3814191"/>
                  </a:lnTo>
                  <a:lnTo>
                    <a:pt x="4068953" y="3814826"/>
                  </a:lnTo>
                  <a:lnTo>
                    <a:pt x="4065270" y="3819525"/>
                  </a:lnTo>
                  <a:lnTo>
                    <a:pt x="4065778" y="3824732"/>
                  </a:lnTo>
                  <a:lnTo>
                    <a:pt x="4071645" y="3877449"/>
                  </a:lnTo>
                  <a:lnTo>
                    <a:pt x="3188589" y="2689542"/>
                  </a:lnTo>
                  <a:lnTo>
                    <a:pt x="3242056" y="2712339"/>
                  </a:lnTo>
                  <a:lnTo>
                    <a:pt x="3247644" y="2710065"/>
                  </a:lnTo>
                  <a:lnTo>
                    <a:pt x="3249676" y="2705227"/>
                  </a:lnTo>
                  <a:lnTo>
                    <a:pt x="3251835" y="2700401"/>
                  </a:lnTo>
                  <a:lnTo>
                    <a:pt x="3249549" y="2694813"/>
                  </a:lnTo>
                  <a:lnTo>
                    <a:pt x="3170605" y="2661158"/>
                  </a:lnTo>
                  <a:lnTo>
                    <a:pt x="3148584" y="2651760"/>
                  </a:lnTo>
                  <a:lnTo>
                    <a:pt x="3160141" y="2755646"/>
                  </a:lnTo>
                  <a:lnTo>
                    <a:pt x="3160776" y="2760853"/>
                  </a:lnTo>
                  <a:lnTo>
                    <a:pt x="3165475" y="2764663"/>
                  </a:lnTo>
                  <a:lnTo>
                    <a:pt x="3175889" y="2763393"/>
                  </a:lnTo>
                  <a:lnTo>
                    <a:pt x="3179699" y="2758694"/>
                  </a:lnTo>
                  <a:lnTo>
                    <a:pt x="3179064" y="2753487"/>
                  </a:lnTo>
                  <a:lnTo>
                    <a:pt x="3173184" y="2700909"/>
                  </a:lnTo>
                  <a:lnTo>
                    <a:pt x="4056469" y="3888841"/>
                  </a:lnTo>
                  <a:lnTo>
                    <a:pt x="4007612" y="3868039"/>
                  </a:lnTo>
                  <a:lnTo>
                    <a:pt x="4002786" y="3865880"/>
                  </a:lnTo>
                  <a:lnTo>
                    <a:pt x="3997198" y="3868166"/>
                  </a:lnTo>
                  <a:lnTo>
                    <a:pt x="3993134" y="3877818"/>
                  </a:lnTo>
                  <a:lnTo>
                    <a:pt x="3995293" y="3883406"/>
                  </a:lnTo>
                  <a:lnTo>
                    <a:pt x="4096385" y="3926586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392424" y="478536"/>
              <a:ext cx="2745105" cy="934719"/>
            </a:xfrm>
            <a:custGeom>
              <a:avLst/>
              <a:gdLst/>
              <a:ahLst/>
              <a:cxnLst/>
              <a:rect l="l" t="t" r="r" b="b"/>
              <a:pathLst>
                <a:path w="2745104" h="934719">
                  <a:moveTo>
                    <a:pt x="2744724" y="0"/>
                  </a:moveTo>
                  <a:lnTo>
                    <a:pt x="0" y="0"/>
                  </a:lnTo>
                  <a:lnTo>
                    <a:pt x="0" y="934212"/>
                  </a:lnTo>
                  <a:lnTo>
                    <a:pt x="2744724" y="934212"/>
                  </a:lnTo>
                  <a:lnTo>
                    <a:pt x="2744724" y="0"/>
                  </a:lnTo>
                  <a:close/>
                </a:path>
              </a:pathLst>
            </a:custGeom>
            <a:solidFill>
              <a:srgbClr val="C76D7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3086335" y="478537"/>
            <a:ext cx="2736282" cy="827791"/>
          </a:xfrm>
          <a:prstGeom prst="rect">
            <a:avLst/>
          </a:prstGeom>
          <a:ln w="12700">
            <a:solidFill>
              <a:srgbClr val="41709C"/>
            </a:solidFill>
          </a:ln>
        </p:spPr>
        <p:txBody>
          <a:bodyPr vert="horz" wrap="square" lIns="0" tIns="88265" rIns="0" bIns="0" rtlCol="0">
            <a:spAutoFit/>
          </a:bodyPr>
          <a:lstStyle/>
          <a:p>
            <a:pPr marL="942975" marR="932815" algn="just">
              <a:lnSpc>
                <a:spcPct val="100000"/>
              </a:lnSpc>
            </a:pPr>
            <a:r>
              <a:rPr lang="ru-RU" sz="1600" b="1" spc="-30" dirty="0" smtClean="0">
                <a:solidFill>
                  <a:srgbClr val="FFFFFF"/>
                </a:solidFill>
                <a:latin typeface="Calibri"/>
                <a:cs typeface="Calibri"/>
              </a:rPr>
              <a:t>Комиссия</a:t>
            </a:r>
          </a:p>
          <a:p>
            <a:pPr marL="942975" marR="932815" algn="just">
              <a:lnSpc>
                <a:spcPct val="100000"/>
              </a:lnSpc>
            </a:pPr>
            <a:r>
              <a:rPr lang="ru-RU" sz="1600" b="1" spc="-30" dirty="0" smtClean="0">
                <a:solidFill>
                  <a:srgbClr val="FFFFFF"/>
                </a:solidFill>
                <a:latin typeface="Calibri"/>
                <a:cs typeface="Calibri"/>
              </a:rPr>
              <a:t>по делам </a:t>
            </a:r>
          </a:p>
          <a:p>
            <a:pPr marL="942975" marR="932815" algn="just">
              <a:lnSpc>
                <a:spcPct val="100000"/>
              </a:lnSpc>
            </a:pPr>
            <a:r>
              <a:rPr lang="ru-RU" sz="1600" b="1" spc="-30" dirty="0" smtClean="0">
                <a:solidFill>
                  <a:srgbClr val="FFFFFF"/>
                </a:solidFill>
                <a:latin typeface="Calibri"/>
                <a:cs typeface="Calibri"/>
              </a:rPr>
              <a:t>НЛ-х</a:t>
            </a:r>
            <a:endParaRPr sz="1600" dirty="0">
              <a:latin typeface="Calibri"/>
              <a:cs typeface="Calibri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673608" y="1379982"/>
            <a:ext cx="5537395" cy="2330450"/>
            <a:chOff x="729741" y="1379982"/>
            <a:chExt cx="5998845" cy="2330450"/>
          </a:xfrm>
        </p:grpSpPr>
        <p:sp>
          <p:nvSpPr>
            <p:cNvPr id="29" name="object 29"/>
            <p:cNvSpPr/>
            <p:nvPr/>
          </p:nvSpPr>
          <p:spPr>
            <a:xfrm>
              <a:off x="4686935" y="1379981"/>
              <a:ext cx="2041525" cy="2330450"/>
            </a:xfrm>
            <a:custGeom>
              <a:avLst/>
              <a:gdLst/>
              <a:ahLst/>
              <a:cxnLst/>
              <a:rect l="l" t="t" r="r" b="b"/>
              <a:pathLst>
                <a:path w="2041525" h="2330450">
                  <a:moveTo>
                    <a:pt x="143383" y="104013"/>
                  </a:moveTo>
                  <a:lnTo>
                    <a:pt x="141732" y="98933"/>
                  </a:lnTo>
                  <a:lnTo>
                    <a:pt x="113792" y="16510"/>
                  </a:lnTo>
                  <a:lnTo>
                    <a:pt x="108204" y="0"/>
                  </a:lnTo>
                  <a:lnTo>
                    <a:pt x="38481" y="77851"/>
                  </a:lnTo>
                  <a:lnTo>
                    <a:pt x="35052" y="81788"/>
                  </a:lnTo>
                  <a:lnTo>
                    <a:pt x="35306" y="87884"/>
                  </a:lnTo>
                  <a:lnTo>
                    <a:pt x="39243" y="91313"/>
                  </a:lnTo>
                  <a:lnTo>
                    <a:pt x="43180" y="94869"/>
                  </a:lnTo>
                  <a:lnTo>
                    <a:pt x="49149" y="94488"/>
                  </a:lnTo>
                  <a:lnTo>
                    <a:pt x="52705" y="90551"/>
                  </a:lnTo>
                  <a:lnTo>
                    <a:pt x="88061" y="50990"/>
                  </a:lnTo>
                  <a:lnTo>
                    <a:pt x="36664" y="302221"/>
                  </a:lnTo>
                  <a:lnTo>
                    <a:pt x="19685" y="252095"/>
                  </a:lnTo>
                  <a:lnTo>
                    <a:pt x="18034" y="247142"/>
                  </a:lnTo>
                  <a:lnTo>
                    <a:pt x="12573" y="244475"/>
                  </a:lnTo>
                  <a:lnTo>
                    <a:pt x="2667" y="247777"/>
                  </a:lnTo>
                  <a:lnTo>
                    <a:pt x="0" y="253238"/>
                  </a:lnTo>
                  <a:lnTo>
                    <a:pt x="3149" y="262636"/>
                  </a:lnTo>
                  <a:lnTo>
                    <a:pt x="35179" y="357251"/>
                  </a:lnTo>
                  <a:lnTo>
                    <a:pt x="50050" y="340614"/>
                  </a:lnTo>
                  <a:lnTo>
                    <a:pt x="104902" y="279273"/>
                  </a:lnTo>
                  <a:lnTo>
                    <a:pt x="108331" y="275336"/>
                  </a:lnTo>
                  <a:lnTo>
                    <a:pt x="108077" y="269367"/>
                  </a:lnTo>
                  <a:lnTo>
                    <a:pt x="104140" y="265811"/>
                  </a:lnTo>
                  <a:lnTo>
                    <a:pt x="100203" y="262382"/>
                  </a:lnTo>
                  <a:lnTo>
                    <a:pt x="94234" y="262636"/>
                  </a:lnTo>
                  <a:lnTo>
                    <a:pt x="90678" y="266573"/>
                  </a:lnTo>
                  <a:lnTo>
                    <a:pt x="55308" y="306146"/>
                  </a:lnTo>
                  <a:lnTo>
                    <a:pt x="106718" y="55016"/>
                  </a:lnTo>
                  <a:lnTo>
                    <a:pt x="123698" y="105029"/>
                  </a:lnTo>
                  <a:lnTo>
                    <a:pt x="125349" y="110109"/>
                  </a:lnTo>
                  <a:lnTo>
                    <a:pt x="130810" y="112776"/>
                  </a:lnTo>
                  <a:lnTo>
                    <a:pt x="135763" y="110998"/>
                  </a:lnTo>
                  <a:lnTo>
                    <a:pt x="140716" y="109347"/>
                  </a:lnTo>
                  <a:lnTo>
                    <a:pt x="143383" y="104013"/>
                  </a:lnTo>
                  <a:close/>
                </a:path>
                <a:path w="2041525" h="2330450">
                  <a:moveTo>
                    <a:pt x="2041271" y="2329942"/>
                  </a:moveTo>
                  <a:lnTo>
                    <a:pt x="2040445" y="2319782"/>
                  </a:lnTo>
                  <a:lnTo>
                    <a:pt x="2032889" y="2225687"/>
                  </a:lnTo>
                  <a:lnTo>
                    <a:pt x="2032508" y="2220468"/>
                  </a:lnTo>
                  <a:lnTo>
                    <a:pt x="2027936" y="2216531"/>
                  </a:lnTo>
                  <a:lnTo>
                    <a:pt x="2022602" y="2216924"/>
                  </a:lnTo>
                  <a:lnTo>
                    <a:pt x="2017395" y="2217420"/>
                  </a:lnTo>
                  <a:lnTo>
                    <a:pt x="2013458" y="2221992"/>
                  </a:lnTo>
                  <a:lnTo>
                    <a:pt x="2013966" y="2227199"/>
                  </a:lnTo>
                  <a:lnTo>
                    <a:pt x="2018157" y="2280170"/>
                  </a:lnTo>
                  <a:lnTo>
                    <a:pt x="1687779" y="1805317"/>
                  </a:lnTo>
                  <a:lnTo>
                    <a:pt x="1735836" y="1827657"/>
                  </a:lnTo>
                  <a:lnTo>
                    <a:pt x="1740662" y="1829816"/>
                  </a:lnTo>
                  <a:lnTo>
                    <a:pt x="1746250" y="1827784"/>
                  </a:lnTo>
                  <a:lnTo>
                    <a:pt x="1748536" y="1822958"/>
                  </a:lnTo>
                  <a:lnTo>
                    <a:pt x="1750695" y="1818259"/>
                  </a:lnTo>
                  <a:lnTo>
                    <a:pt x="1748663" y="1812544"/>
                  </a:lnTo>
                  <a:lnTo>
                    <a:pt x="1670723" y="1776349"/>
                  </a:lnTo>
                  <a:lnTo>
                    <a:pt x="1649095" y="1766316"/>
                  </a:lnTo>
                  <a:lnTo>
                    <a:pt x="1657350" y="1870456"/>
                  </a:lnTo>
                  <a:lnTo>
                    <a:pt x="1657858" y="1875790"/>
                  </a:lnTo>
                  <a:lnTo>
                    <a:pt x="1662430" y="1879600"/>
                  </a:lnTo>
                  <a:lnTo>
                    <a:pt x="1672844" y="1878838"/>
                  </a:lnTo>
                  <a:lnTo>
                    <a:pt x="1676781" y="1874266"/>
                  </a:lnTo>
                  <a:lnTo>
                    <a:pt x="1676400" y="1868932"/>
                  </a:lnTo>
                  <a:lnTo>
                    <a:pt x="1672209" y="1816303"/>
                  </a:lnTo>
                  <a:lnTo>
                    <a:pt x="2002574" y="2291016"/>
                  </a:lnTo>
                  <a:lnTo>
                    <a:pt x="1949704" y="2266442"/>
                  </a:lnTo>
                  <a:lnTo>
                    <a:pt x="1943989" y="2268474"/>
                  </a:lnTo>
                  <a:lnTo>
                    <a:pt x="1941830" y="2273173"/>
                  </a:lnTo>
                  <a:lnTo>
                    <a:pt x="1939544" y="2277999"/>
                  </a:lnTo>
                  <a:lnTo>
                    <a:pt x="1941703" y="2283714"/>
                  </a:lnTo>
                  <a:lnTo>
                    <a:pt x="2041271" y="2329942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736091" y="3133344"/>
              <a:ext cx="2420620" cy="518159"/>
            </a:xfrm>
            <a:custGeom>
              <a:avLst/>
              <a:gdLst/>
              <a:ahLst/>
              <a:cxnLst/>
              <a:rect l="l" t="t" r="r" b="b"/>
              <a:pathLst>
                <a:path w="2420620" h="518160">
                  <a:moveTo>
                    <a:pt x="2420112" y="0"/>
                  </a:moveTo>
                  <a:lnTo>
                    <a:pt x="0" y="0"/>
                  </a:lnTo>
                  <a:lnTo>
                    <a:pt x="0" y="518159"/>
                  </a:lnTo>
                  <a:lnTo>
                    <a:pt x="2420112" y="518159"/>
                  </a:lnTo>
                  <a:lnTo>
                    <a:pt x="2420112" y="0"/>
                  </a:lnTo>
                  <a:close/>
                </a:path>
              </a:pathLst>
            </a:custGeom>
            <a:solidFill>
              <a:srgbClr val="9DC3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36091" y="3133344"/>
              <a:ext cx="2420620" cy="518159"/>
            </a:xfrm>
            <a:custGeom>
              <a:avLst/>
              <a:gdLst/>
              <a:ahLst/>
              <a:cxnLst/>
              <a:rect l="l" t="t" r="r" b="b"/>
              <a:pathLst>
                <a:path w="2420620" h="518160">
                  <a:moveTo>
                    <a:pt x="0" y="518159"/>
                  </a:moveTo>
                  <a:lnTo>
                    <a:pt x="2420112" y="518159"/>
                  </a:lnTo>
                  <a:lnTo>
                    <a:pt x="2420112" y="0"/>
                  </a:lnTo>
                  <a:lnTo>
                    <a:pt x="0" y="0"/>
                  </a:lnTo>
                  <a:lnTo>
                    <a:pt x="0" y="518159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467544" y="3155062"/>
            <a:ext cx="2686238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88645" marR="419100" indent="-163195" algn="ctr">
              <a:lnSpc>
                <a:spcPct val="100000"/>
              </a:lnSpc>
              <a:spcBef>
                <a:spcPts val="105"/>
              </a:spcBef>
            </a:pPr>
            <a:r>
              <a:rPr sz="1400" b="1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sz="1400" b="1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1400" b="1" spc="-1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1400" b="1" spc="-3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sz="1400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sz="1400" b="1"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щи</a:t>
            </a:r>
            <a:r>
              <a:rPr sz="1400" b="1" spc="-3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1400" b="1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sz="1400" b="1"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400" b="1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sz="1400" b="1" spc="-1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1400" b="1" spc="-2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</a:t>
            </a:r>
            <a:r>
              <a:rPr sz="1400" b="1" spc="-1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</a:t>
            </a:r>
            <a:r>
              <a:rPr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sz="1400" b="1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sz="1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1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sz="1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</a:p>
        </p:txBody>
      </p:sp>
      <p:grpSp>
        <p:nvGrpSpPr>
          <p:cNvPr id="33" name="object 33"/>
          <p:cNvGrpSpPr/>
          <p:nvPr/>
        </p:nvGrpSpPr>
        <p:grpSpPr>
          <a:xfrm>
            <a:off x="767862" y="3106673"/>
            <a:ext cx="2474155" cy="1063625"/>
            <a:chOff x="831850" y="3106673"/>
            <a:chExt cx="2680335" cy="1063625"/>
          </a:xfrm>
        </p:grpSpPr>
        <p:sp>
          <p:nvSpPr>
            <p:cNvPr id="34" name="object 34"/>
            <p:cNvSpPr/>
            <p:nvPr/>
          </p:nvSpPr>
          <p:spPr>
            <a:xfrm>
              <a:off x="3175254" y="3106673"/>
              <a:ext cx="336550" cy="292100"/>
            </a:xfrm>
            <a:custGeom>
              <a:avLst/>
              <a:gdLst/>
              <a:ahLst/>
              <a:cxnLst/>
              <a:rect l="l" t="t" r="r" b="b"/>
              <a:pathLst>
                <a:path w="336550" h="292100">
                  <a:moveTo>
                    <a:pt x="40766" y="185547"/>
                  </a:moveTo>
                  <a:lnTo>
                    <a:pt x="35306" y="188213"/>
                  </a:lnTo>
                  <a:lnTo>
                    <a:pt x="33654" y="193166"/>
                  </a:lnTo>
                  <a:lnTo>
                    <a:pt x="0" y="292100"/>
                  </a:lnTo>
                  <a:lnTo>
                    <a:pt x="27532" y="286892"/>
                  </a:lnTo>
                  <a:lnTo>
                    <a:pt x="20446" y="286892"/>
                  </a:lnTo>
                  <a:lnTo>
                    <a:pt x="8000" y="272541"/>
                  </a:lnTo>
                  <a:lnTo>
                    <a:pt x="34599" y="249462"/>
                  </a:lnTo>
                  <a:lnTo>
                    <a:pt x="51688" y="199262"/>
                  </a:lnTo>
                  <a:lnTo>
                    <a:pt x="53339" y="194310"/>
                  </a:lnTo>
                  <a:lnTo>
                    <a:pt x="50672" y="188849"/>
                  </a:lnTo>
                  <a:lnTo>
                    <a:pt x="40766" y="185547"/>
                  </a:lnTo>
                  <a:close/>
                </a:path>
                <a:path w="336550" h="292100">
                  <a:moveTo>
                    <a:pt x="34599" y="249462"/>
                  </a:moveTo>
                  <a:lnTo>
                    <a:pt x="8000" y="272541"/>
                  </a:lnTo>
                  <a:lnTo>
                    <a:pt x="20446" y="286892"/>
                  </a:lnTo>
                  <a:lnTo>
                    <a:pt x="25130" y="282828"/>
                  </a:lnTo>
                  <a:lnTo>
                    <a:pt x="23240" y="282828"/>
                  </a:lnTo>
                  <a:lnTo>
                    <a:pt x="12445" y="270383"/>
                  </a:lnTo>
                  <a:lnTo>
                    <a:pt x="28510" y="267348"/>
                  </a:lnTo>
                  <a:lnTo>
                    <a:pt x="34599" y="249462"/>
                  </a:lnTo>
                  <a:close/>
                </a:path>
                <a:path w="336550" h="292100">
                  <a:moveTo>
                    <a:pt x="104267" y="252984"/>
                  </a:moveTo>
                  <a:lnTo>
                    <a:pt x="99186" y="254000"/>
                  </a:lnTo>
                  <a:lnTo>
                    <a:pt x="46995" y="263857"/>
                  </a:lnTo>
                  <a:lnTo>
                    <a:pt x="20446" y="286892"/>
                  </a:lnTo>
                  <a:lnTo>
                    <a:pt x="27532" y="286892"/>
                  </a:lnTo>
                  <a:lnTo>
                    <a:pt x="102743" y="272668"/>
                  </a:lnTo>
                  <a:lnTo>
                    <a:pt x="107822" y="271779"/>
                  </a:lnTo>
                  <a:lnTo>
                    <a:pt x="111251" y="266700"/>
                  </a:lnTo>
                  <a:lnTo>
                    <a:pt x="110235" y="261620"/>
                  </a:lnTo>
                  <a:lnTo>
                    <a:pt x="109346" y="256412"/>
                  </a:lnTo>
                  <a:lnTo>
                    <a:pt x="104267" y="252984"/>
                  </a:lnTo>
                  <a:close/>
                </a:path>
                <a:path w="336550" h="292100">
                  <a:moveTo>
                    <a:pt x="28510" y="267348"/>
                  </a:moveTo>
                  <a:lnTo>
                    <a:pt x="12445" y="270383"/>
                  </a:lnTo>
                  <a:lnTo>
                    <a:pt x="23240" y="282828"/>
                  </a:lnTo>
                  <a:lnTo>
                    <a:pt x="28510" y="267348"/>
                  </a:lnTo>
                  <a:close/>
                </a:path>
                <a:path w="336550" h="292100">
                  <a:moveTo>
                    <a:pt x="46995" y="263857"/>
                  </a:moveTo>
                  <a:lnTo>
                    <a:pt x="28510" y="267348"/>
                  </a:lnTo>
                  <a:lnTo>
                    <a:pt x="23240" y="282828"/>
                  </a:lnTo>
                  <a:lnTo>
                    <a:pt x="25130" y="282828"/>
                  </a:lnTo>
                  <a:lnTo>
                    <a:pt x="46995" y="263857"/>
                  </a:lnTo>
                  <a:close/>
                </a:path>
                <a:path w="336550" h="292100">
                  <a:moveTo>
                    <a:pt x="308039" y="24751"/>
                  </a:moveTo>
                  <a:lnTo>
                    <a:pt x="289554" y="28242"/>
                  </a:lnTo>
                  <a:lnTo>
                    <a:pt x="34599" y="249462"/>
                  </a:lnTo>
                  <a:lnTo>
                    <a:pt x="28510" y="267348"/>
                  </a:lnTo>
                  <a:lnTo>
                    <a:pt x="46995" y="263857"/>
                  </a:lnTo>
                  <a:lnTo>
                    <a:pt x="301950" y="42637"/>
                  </a:lnTo>
                  <a:lnTo>
                    <a:pt x="308039" y="24751"/>
                  </a:lnTo>
                  <a:close/>
                </a:path>
                <a:path w="336550" h="292100">
                  <a:moveTo>
                    <a:pt x="334778" y="5206"/>
                  </a:moveTo>
                  <a:lnTo>
                    <a:pt x="316103" y="5206"/>
                  </a:lnTo>
                  <a:lnTo>
                    <a:pt x="328548" y="19558"/>
                  </a:lnTo>
                  <a:lnTo>
                    <a:pt x="301950" y="42637"/>
                  </a:lnTo>
                  <a:lnTo>
                    <a:pt x="284860" y="92837"/>
                  </a:lnTo>
                  <a:lnTo>
                    <a:pt x="283209" y="97789"/>
                  </a:lnTo>
                  <a:lnTo>
                    <a:pt x="285876" y="103250"/>
                  </a:lnTo>
                  <a:lnTo>
                    <a:pt x="295782" y="106552"/>
                  </a:lnTo>
                  <a:lnTo>
                    <a:pt x="301244" y="103886"/>
                  </a:lnTo>
                  <a:lnTo>
                    <a:pt x="302894" y="98933"/>
                  </a:lnTo>
                  <a:lnTo>
                    <a:pt x="334778" y="5206"/>
                  </a:lnTo>
                  <a:close/>
                </a:path>
                <a:path w="336550" h="292100">
                  <a:moveTo>
                    <a:pt x="319627" y="9271"/>
                  </a:moveTo>
                  <a:lnTo>
                    <a:pt x="313308" y="9271"/>
                  </a:lnTo>
                  <a:lnTo>
                    <a:pt x="324104" y="21716"/>
                  </a:lnTo>
                  <a:lnTo>
                    <a:pt x="308039" y="24751"/>
                  </a:lnTo>
                  <a:lnTo>
                    <a:pt x="301950" y="42637"/>
                  </a:lnTo>
                  <a:lnTo>
                    <a:pt x="328548" y="19558"/>
                  </a:lnTo>
                  <a:lnTo>
                    <a:pt x="319627" y="9271"/>
                  </a:lnTo>
                  <a:close/>
                </a:path>
                <a:path w="336550" h="292100">
                  <a:moveTo>
                    <a:pt x="336549" y="0"/>
                  </a:moveTo>
                  <a:lnTo>
                    <a:pt x="233806" y="19430"/>
                  </a:lnTo>
                  <a:lnTo>
                    <a:pt x="228726" y="20320"/>
                  </a:lnTo>
                  <a:lnTo>
                    <a:pt x="225297" y="25400"/>
                  </a:lnTo>
                  <a:lnTo>
                    <a:pt x="226313" y="30479"/>
                  </a:lnTo>
                  <a:lnTo>
                    <a:pt x="227203" y="35687"/>
                  </a:lnTo>
                  <a:lnTo>
                    <a:pt x="232282" y="39115"/>
                  </a:lnTo>
                  <a:lnTo>
                    <a:pt x="237362" y="38100"/>
                  </a:lnTo>
                  <a:lnTo>
                    <a:pt x="289554" y="28242"/>
                  </a:lnTo>
                  <a:lnTo>
                    <a:pt x="316103" y="5206"/>
                  </a:lnTo>
                  <a:lnTo>
                    <a:pt x="334778" y="5206"/>
                  </a:lnTo>
                  <a:lnTo>
                    <a:pt x="336549" y="0"/>
                  </a:lnTo>
                  <a:close/>
                </a:path>
                <a:path w="336550" h="292100">
                  <a:moveTo>
                    <a:pt x="316103" y="5206"/>
                  </a:moveTo>
                  <a:lnTo>
                    <a:pt x="289554" y="28242"/>
                  </a:lnTo>
                  <a:lnTo>
                    <a:pt x="308039" y="24751"/>
                  </a:lnTo>
                  <a:lnTo>
                    <a:pt x="313308" y="9271"/>
                  </a:lnTo>
                  <a:lnTo>
                    <a:pt x="319627" y="9271"/>
                  </a:lnTo>
                  <a:lnTo>
                    <a:pt x="316103" y="5206"/>
                  </a:lnTo>
                  <a:close/>
                </a:path>
                <a:path w="336550" h="292100">
                  <a:moveTo>
                    <a:pt x="313308" y="9271"/>
                  </a:moveTo>
                  <a:lnTo>
                    <a:pt x="308039" y="24751"/>
                  </a:lnTo>
                  <a:lnTo>
                    <a:pt x="324104" y="21716"/>
                  </a:lnTo>
                  <a:lnTo>
                    <a:pt x="313308" y="9271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38200" y="3832859"/>
              <a:ext cx="2336800" cy="330835"/>
            </a:xfrm>
            <a:custGeom>
              <a:avLst/>
              <a:gdLst/>
              <a:ahLst/>
              <a:cxnLst/>
              <a:rect l="l" t="t" r="r" b="b"/>
              <a:pathLst>
                <a:path w="2336800" h="330835">
                  <a:moveTo>
                    <a:pt x="2336292" y="0"/>
                  </a:moveTo>
                  <a:lnTo>
                    <a:pt x="0" y="0"/>
                  </a:lnTo>
                  <a:lnTo>
                    <a:pt x="0" y="330707"/>
                  </a:lnTo>
                  <a:lnTo>
                    <a:pt x="2336292" y="330707"/>
                  </a:lnTo>
                  <a:lnTo>
                    <a:pt x="2336292" y="0"/>
                  </a:lnTo>
                  <a:close/>
                </a:path>
              </a:pathLst>
            </a:custGeom>
            <a:solidFill>
              <a:srgbClr val="9DC3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38200" y="3832859"/>
              <a:ext cx="2336800" cy="330835"/>
            </a:xfrm>
            <a:custGeom>
              <a:avLst/>
              <a:gdLst/>
              <a:ahLst/>
              <a:cxnLst/>
              <a:rect l="l" t="t" r="r" b="b"/>
              <a:pathLst>
                <a:path w="2336800" h="330835">
                  <a:moveTo>
                    <a:pt x="0" y="330707"/>
                  </a:moveTo>
                  <a:lnTo>
                    <a:pt x="2336292" y="330707"/>
                  </a:lnTo>
                  <a:lnTo>
                    <a:pt x="2336292" y="0"/>
                  </a:lnTo>
                  <a:lnTo>
                    <a:pt x="0" y="0"/>
                  </a:lnTo>
                  <a:lnTo>
                    <a:pt x="0" y="330707"/>
                  </a:lnTo>
                  <a:close/>
                </a:path>
              </a:pathLst>
            </a:custGeom>
            <a:ln w="12700">
              <a:solidFill>
                <a:srgbClr val="4170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779584" y="3867404"/>
            <a:ext cx="215118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9600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Calibri"/>
                <a:cs typeface="Calibri"/>
              </a:rPr>
              <a:t>РОСДЕТЦЕНТР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772039" y="3507486"/>
            <a:ext cx="857543" cy="860425"/>
          </a:xfrm>
          <a:custGeom>
            <a:avLst/>
            <a:gdLst/>
            <a:ahLst/>
            <a:cxnLst/>
            <a:rect l="l" t="t" r="r" b="b"/>
            <a:pathLst>
              <a:path w="929004" h="860425">
                <a:moveTo>
                  <a:pt x="37210" y="752601"/>
                </a:moveTo>
                <a:lnTo>
                  <a:pt x="32003" y="755395"/>
                </a:lnTo>
                <a:lnTo>
                  <a:pt x="30352" y="760476"/>
                </a:lnTo>
                <a:lnTo>
                  <a:pt x="0" y="860425"/>
                </a:lnTo>
                <a:lnTo>
                  <a:pt x="26207" y="854582"/>
                </a:lnTo>
                <a:lnTo>
                  <a:pt x="20319" y="854582"/>
                </a:lnTo>
                <a:lnTo>
                  <a:pt x="7365" y="840613"/>
                </a:lnTo>
                <a:lnTo>
                  <a:pt x="33238" y="816644"/>
                </a:lnTo>
                <a:lnTo>
                  <a:pt x="48640" y="765937"/>
                </a:lnTo>
                <a:lnTo>
                  <a:pt x="50164" y="760983"/>
                </a:lnTo>
                <a:lnTo>
                  <a:pt x="47370" y="755650"/>
                </a:lnTo>
                <a:lnTo>
                  <a:pt x="37210" y="752601"/>
                </a:lnTo>
                <a:close/>
              </a:path>
              <a:path w="929004" h="860425">
                <a:moveTo>
                  <a:pt x="33238" y="816644"/>
                </a:moveTo>
                <a:lnTo>
                  <a:pt x="7365" y="840613"/>
                </a:lnTo>
                <a:lnTo>
                  <a:pt x="20319" y="854582"/>
                </a:lnTo>
                <a:lnTo>
                  <a:pt x="24843" y="850391"/>
                </a:lnTo>
                <a:lnTo>
                  <a:pt x="22987" y="850391"/>
                </a:lnTo>
                <a:lnTo>
                  <a:pt x="11810" y="838326"/>
                </a:lnTo>
                <a:lnTo>
                  <a:pt x="27729" y="834779"/>
                </a:lnTo>
                <a:lnTo>
                  <a:pt x="33238" y="816644"/>
                </a:lnTo>
                <a:close/>
              </a:path>
              <a:path w="929004" h="860425">
                <a:moveTo>
                  <a:pt x="102996" y="818007"/>
                </a:moveTo>
                <a:lnTo>
                  <a:pt x="46119" y="830681"/>
                </a:lnTo>
                <a:lnTo>
                  <a:pt x="20319" y="854582"/>
                </a:lnTo>
                <a:lnTo>
                  <a:pt x="26207" y="854582"/>
                </a:lnTo>
                <a:lnTo>
                  <a:pt x="107187" y="836549"/>
                </a:lnTo>
                <a:lnTo>
                  <a:pt x="110362" y="831469"/>
                </a:lnTo>
                <a:lnTo>
                  <a:pt x="109219" y="826388"/>
                </a:lnTo>
                <a:lnTo>
                  <a:pt x="108076" y="821182"/>
                </a:lnTo>
                <a:lnTo>
                  <a:pt x="102996" y="818007"/>
                </a:lnTo>
                <a:close/>
              </a:path>
              <a:path w="929004" h="860425">
                <a:moveTo>
                  <a:pt x="27729" y="834779"/>
                </a:moveTo>
                <a:lnTo>
                  <a:pt x="11810" y="838326"/>
                </a:lnTo>
                <a:lnTo>
                  <a:pt x="22987" y="850391"/>
                </a:lnTo>
                <a:lnTo>
                  <a:pt x="27729" y="834779"/>
                </a:lnTo>
                <a:close/>
              </a:path>
              <a:path w="929004" h="860425">
                <a:moveTo>
                  <a:pt x="46119" y="830681"/>
                </a:moveTo>
                <a:lnTo>
                  <a:pt x="27729" y="834779"/>
                </a:lnTo>
                <a:lnTo>
                  <a:pt x="22987" y="850391"/>
                </a:lnTo>
                <a:lnTo>
                  <a:pt x="24843" y="850391"/>
                </a:lnTo>
                <a:lnTo>
                  <a:pt x="46119" y="830681"/>
                </a:lnTo>
                <a:close/>
              </a:path>
              <a:path w="929004" h="860425">
                <a:moveTo>
                  <a:pt x="901022" y="25643"/>
                </a:moveTo>
                <a:lnTo>
                  <a:pt x="882637" y="29737"/>
                </a:lnTo>
                <a:lnTo>
                  <a:pt x="33238" y="816644"/>
                </a:lnTo>
                <a:lnTo>
                  <a:pt x="27729" y="834779"/>
                </a:lnTo>
                <a:lnTo>
                  <a:pt x="46119" y="830681"/>
                </a:lnTo>
                <a:lnTo>
                  <a:pt x="895512" y="43780"/>
                </a:lnTo>
                <a:lnTo>
                  <a:pt x="901022" y="25643"/>
                </a:lnTo>
                <a:close/>
              </a:path>
              <a:path w="929004" h="860425">
                <a:moveTo>
                  <a:pt x="926969" y="5841"/>
                </a:moveTo>
                <a:lnTo>
                  <a:pt x="908431" y="5841"/>
                </a:lnTo>
                <a:lnTo>
                  <a:pt x="921384" y="19812"/>
                </a:lnTo>
                <a:lnTo>
                  <a:pt x="895512" y="43780"/>
                </a:lnTo>
                <a:lnTo>
                  <a:pt x="880109" y="94487"/>
                </a:lnTo>
                <a:lnTo>
                  <a:pt x="878458" y="99440"/>
                </a:lnTo>
                <a:lnTo>
                  <a:pt x="881380" y="104775"/>
                </a:lnTo>
                <a:lnTo>
                  <a:pt x="891412" y="107822"/>
                </a:lnTo>
                <a:lnTo>
                  <a:pt x="896746" y="105028"/>
                </a:lnTo>
                <a:lnTo>
                  <a:pt x="898270" y="99949"/>
                </a:lnTo>
                <a:lnTo>
                  <a:pt x="926969" y="5841"/>
                </a:lnTo>
                <a:close/>
              </a:path>
              <a:path w="929004" h="860425">
                <a:moveTo>
                  <a:pt x="912317" y="10033"/>
                </a:moveTo>
                <a:lnTo>
                  <a:pt x="905763" y="10033"/>
                </a:lnTo>
                <a:lnTo>
                  <a:pt x="916940" y="22098"/>
                </a:lnTo>
                <a:lnTo>
                  <a:pt x="901022" y="25643"/>
                </a:lnTo>
                <a:lnTo>
                  <a:pt x="895512" y="43780"/>
                </a:lnTo>
                <a:lnTo>
                  <a:pt x="921384" y="19812"/>
                </a:lnTo>
                <a:lnTo>
                  <a:pt x="912317" y="10033"/>
                </a:lnTo>
                <a:close/>
              </a:path>
              <a:path w="929004" h="860425">
                <a:moveTo>
                  <a:pt x="928750" y="0"/>
                </a:moveTo>
                <a:lnTo>
                  <a:pt x="821562" y="23875"/>
                </a:lnTo>
                <a:lnTo>
                  <a:pt x="818260" y="28955"/>
                </a:lnTo>
                <a:lnTo>
                  <a:pt x="819404" y="34036"/>
                </a:lnTo>
                <a:lnTo>
                  <a:pt x="820546" y="39242"/>
                </a:lnTo>
                <a:lnTo>
                  <a:pt x="825627" y="42417"/>
                </a:lnTo>
                <a:lnTo>
                  <a:pt x="882637" y="29737"/>
                </a:lnTo>
                <a:lnTo>
                  <a:pt x="908431" y="5841"/>
                </a:lnTo>
                <a:lnTo>
                  <a:pt x="926969" y="5841"/>
                </a:lnTo>
                <a:lnTo>
                  <a:pt x="928750" y="0"/>
                </a:lnTo>
                <a:close/>
              </a:path>
              <a:path w="929004" h="860425">
                <a:moveTo>
                  <a:pt x="908431" y="5841"/>
                </a:moveTo>
                <a:lnTo>
                  <a:pt x="882637" y="29737"/>
                </a:lnTo>
                <a:lnTo>
                  <a:pt x="901022" y="25643"/>
                </a:lnTo>
                <a:lnTo>
                  <a:pt x="905763" y="10033"/>
                </a:lnTo>
                <a:lnTo>
                  <a:pt x="912317" y="10033"/>
                </a:lnTo>
                <a:lnTo>
                  <a:pt x="908431" y="5841"/>
                </a:lnTo>
                <a:close/>
              </a:path>
              <a:path w="929004" h="860425">
                <a:moveTo>
                  <a:pt x="905763" y="10033"/>
                </a:moveTo>
                <a:lnTo>
                  <a:pt x="901022" y="25643"/>
                </a:lnTo>
                <a:lnTo>
                  <a:pt x="916940" y="22098"/>
                </a:lnTo>
                <a:lnTo>
                  <a:pt x="905763" y="10033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4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435280" cy="6025302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100"/>
              </a:spcBef>
              <a:buNone/>
            </a:pPr>
            <a:r>
              <a:rPr lang="ru-RU" sz="2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региональном</a:t>
            </a:r>
            <a:r>
              <a:rPr lang="ru-RU" sz="2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уровне</a:t>
            </a:r>
            <a:r>
              <a:rPr lang="ru-RU" sz="2600" b="1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</a:t>
            </a:r>
            <a:r>
              <a:rPr lang="ru-RU" sz="2600" b="1" spc="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</a:t>
            </a:r>
            <a:endParaRPr lang="ru-RU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5080" indent="0" algn="ctr">
              <a:lnSpc>
                <a:spcPct val="100000"/>
              </a:lnSpc>
              <a:spcBef>
                <a:spcPts val="5"/>
              </a:spcBef>
              <a:buNone/>
            </a:pPr>
            <a:r>
              <a:rPr lang="ru-RU" sz="2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профилактики,</a:t>
            </a:r>
            <a:r>
              <a:rPr lang="ru-RU" sz="26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помимо</a:t>
            </a:r>
            <a:r>
              <a:rPr lang="ru-RU" sz="26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исполнительной власти</a:t>
            </a: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600" b="1" spc="-2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осуществляющих</a:t>
            </a:r>
            <a:r>
              <a:rPr lang="ru-RU" sz="2600" b="1" spc="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sz="2600" b="1" spc="-65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6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сфере</a:t>
            </a:r>
            <a:r>
              <a:rPr lang="ru-RU" sz="2600" b="1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</a:t>
            </a:r>
            <a:r>
              <a:rPr lang="ru-RU" sz="26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должна</a:t>
            </a:r>
            <a:r>
              <a:rPr lang="ru-RU" sz="26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включать</a:t>
            </a:r>
            <a:r>
              <a:rPr lang="ru-RU" sz="2600" b="1" spc="-1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54965" indent="-342900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267335" algn="l"/>
              </a:tabLst>
            </a:pPr>
            <a:r>
              <a:rPr lang="ru-RU" sz="2200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</a:t>
            </a:r>
            <a:r>
              <a:rPr lang="ru-RU" sz="2200" spc="3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200" spc="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делам</a:t>
            </a:r>
            <a:r>
              <a:rPr lang="ru-RU" sz="2200" spc="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3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молодежи</a:t>
            </a:r>
            <a:r>
              <a:rPr lang="ru-RU" sz="2200" spc="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200" spc="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ru-RU" sz="2200" spc="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965" indent="-342900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267335" algn="l"/>
              </a:tabLst>
            </a:pPr>
            <a:r>
              <a:rPr lang="ru-RU" sz="22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</a:t>
            </a:r>
            <a:r>
              <a:rPr lang="ru-RU" sz="2200" spc="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4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опеки</a:t>
            </a:r>
            <a:r>
              <a:rPr lang="ru-RU" sz="2200" spc="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200" spc="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попечительства;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568" marR="74295" indent="-342900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267335" algn="l"/>
              </a:tabLst>
            </a:pPr>
            <a:r>
              <a:rPr lang="ru-RU" sz="2200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</a:t>
            </a:r>
            <a:r>
              <a:rPr lang="ru-RU" sz="2200" spc="3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внутренних</a:t>
            </a:r>
            <a:r>
              <a:rPr lang="ru-RU" sz="2200" spc="5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дел,</a:t>
            </a:r>
            <a:r>
              <a:rPr lang="ru-RU" sz="2200" spc="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spc="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</a:t>
            </a:r>
            <a:r>
              <a:rPr lang="ru-RU" sz="2200" spc="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</a:t>
            </a:r>
            <a:r>
              <a:rPr lang="ru-RU" sz="2200" spc="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подразделения</a:t>
            </a:r>
            <a:r>
              <a:rPr lang="ru-RU" sz="2200" spc="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200" spc="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делам </a:t>
            </a:r>
            <a:r>
              <a:rPr lang="ru-RU" sz="2200" spc="-6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568" marR="1222375" indent="-342900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267335" algn="l"/>
              </a:tabLst>
            </a:pPr>
            <a:r>
              <a:rPr lang="ru-RU" sz="2200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</a:t>
            </a:r>
            <a:r>
              <a:rPr lang="ru-RU" sz="2200" spc="4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</a:t>
            </a:r>
            <a:r>
              <a:rPr lang="ru-RU" sz="2200" spc="4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</a:t>
            </a:r>
            <a:r>
              <a:rPr lang="ru-RU" sz="2200" spc="3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защитой</a:t>
            </a:r>
            <a:r>
              <a:rPr lang="ru-RU" sz="2200" spc="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</a:t>
            </a:r>
            <a:r>
              <a:rPr lang="ru-RU" sz="2200" spc="4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spc="-6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</a:t>
            </a:r>
            <a:r>
              <a:rPr lang="ru-RU" sz="2200" spc="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</a:t>
            </a:r>
            <a:r>
              <a:rPr lang="ru-RU" sz="2200" spc="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обслуживания;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568" marR="1141730" indent="-342900" algn="just">
              <a:lnSpc>
                <a:spcPct val="100000"/>
              </a:lnSpc>
              <a:spcBef>
                <a:spcPts val="5"/>
              </a:spcBef>
              <a:buFont typeface="Arial" panose="020B0604020202020204" pitchFamily="34" charset="0"/>
              <a:buChar char="•"/>
              <a:tabLst>
                <a:tab pos="267335" algn="l"/>
              </a:tabLst>
            </a:pPr>
            <a:r>
              <a:rPr lang="ru-RU" sz="2200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</a:t>
            </a:r>
            <a:r>
              <a:rPr lang="ru-RU" sz="2200" spc="4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</a:t>
            </a:r>
            <a:r>
              <a:rPr lang="ru-RU" sz="2200" spc="4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здравоохранением</a:t>
            </a:r>
            <a:r>
              <a:rPr lang="ru-RU" sz="2200" spc="8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spc="-3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</a:t>
            </a:r>
            <a:r>
              <a:rPr lang="ru-RU" sz="2200" spc="-62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965" indent="-342900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267335" algn="l"/>
              </a:tabLst>
            </a:pPr>
            <a:r>
              <a:rPr lang="ru-RU" sz="22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органы,</a:t>
            </a:r>
            <a:r>
              <a:rPr lang="ru-RU" sz="2200" spc="3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осуществляющие</a:t>
            </a:r>
            <a:r>
              <a:rPr lang="ru-RU" sz="2200" spc="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</a:t>
            </a:r>
            <a:r>
              <a:rPr lang="ru-RU" sz="2200" spc="5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spc="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сфере</a:t>
            </a:r>
            <a:r>
              <a:rPr lang="ru-RU" sz="2200" spc="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4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культуры,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568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200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sz="2200" spc="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</a:t>
            </a:r>
            <a:r>
              <a:rPr lang="ru-RU" sz="2200" spc="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4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9568" marR="1076960" indent="-342900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267335" algn="l"/>
              </a:tabLst>
            </a:pPr>
            <a:r>
              <a:rPr lang="ru-RU" sz="22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органы,</a:t>
            </a:r>
            <a:r>
              <a:rPr lang="ru-RU" sz="2200" spc="4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осуществляющие</a:t>
            </a:r>
            <a:r>
              <a:rPr lang="ru-RU" sz="2200" spc="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</a:t>
            </a:r>
            <a:r>
              <a:rPr lang="ru-RU" sz="2200" spc="5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spc="3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сфере</a:t>
            </a:r>
            <a:r>
              <a:rPr lang="ru-RU" sz="2200" spc="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спорта, </a:t>
            </a:r>
            <a:r>
              <a:rPr lang="ru-RU" sz="2200" spc="-6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sz="2200" spc="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200" spc="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</a:t>
            </a:r>
            <a:r>
              <a:rPr lang="ru-RU" sz="2200" spc="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спорта;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240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401080" cy="5953294"/>
          </a:xfrm>
        </p:spPr>
        <p:txBody>
          <a:bodyPr>
            <a:noAutofit/>
          </a:bodyPr>
          <a:lstStyle/>
          <a:p>
            <a:pPr marL="354965" indent="-342900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267335" algn="l"/>
              </a:tabLst>
            </a:pPr>
            <a:r>
              <a:rPr lang="ru-RU" sz="22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уполномоченных</a:t>
            </a:r>
            <a:r>
              <a:rPr lang="ru-RU" sz="2200" spc="5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200" spc="3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правам</a:t>
            </a:r>
            <a:r>
              <a:rPr lang="ru-RU" sz="2200" spc="4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</a:t>
            </a:r>
            <a:r>
              <a:rPr lang="ru-RU" sz="2200" spc="5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spc="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субъектах</a:t>
            </a:r>
            <a:r>
              <a:rPr lang="ru-RU" sz="2200" spc="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8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965" indent="-342900">
              <a:spcBef>
                <a:spcPts val="5"/>
              </a:spcBef>
              <a:buFont typeface="Arial" panose="020B0604020202020204" pitchFamily="34" charset="0"/>
              <a:buChar char="•"/>
              <a:tabLst>
                <a:tab pos="267335" algn="l"/>
              </a:tabLst>
            </a:pPr>
            <a:r>
              <a:rPr lang="ru-RU" sz="22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уполномоченных</a:t>
            </a:r>
            <a:r>
              <a:rPr lang="ru-RU" sz="2200" spc="4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200" spc="3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правам</a:t>
            </a:r>
            <a:r>
              <a:rPr lang="ru-RU" sz="2200" spc="3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ru-RU" sz="2200" spc="3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spc="3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субъектах</a:t>
            </a:r>
            <a:r>
              <a:rPr lang="ru-RU" sz="2200" spc="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8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235585" indent="-342900">
              <a:buFont typeface="Arial" panose="020B0604020202020204" pitchFamily="34" charset="0"/>
              <a:buChar char="•"/>
              <a:tabLst>
                <a:tab pos="267335" algn="l"/>
              </a:tabLst>
            </a:pPr>
            <a:r>
              <a:rPr lang="ru-RU" sz="2200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</a:t>
            </a:r>
            <a:r>
              <a:rPr lang="ru-RU" sz="2200" spc="4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(отделы)</a:t>
            </a:r>
            <a:r>
              <a:rPr lang="ru-RU" sz="2200" spc="4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7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ФСБ</a:t>
            </a:r>
            <a:r>
              <a:rPr lang="ru-RU" sz="2200" spc="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  <a:r>
              <a:rPr lang="ru-RU" sz="2200" spc="3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200" spc="3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регионам</a:t>
            </a:r>
            <a:r>
              <a:rPr lang="ru-RU" sz="2200" spc="5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200" spc="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субъектам </a:t>
            </a:r>
            <a:r>
              <a:rPr lang="ru-RU" sz="2200" spc="-6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8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965" indent="-342900">
              <a:buFont typeface="Arial" panose="020B0604020202020204" pitchFamily="34" charset="0"/>
              <a:buChar char="•"/>
              <a:tabLst>
                <a:tab pos="267335" algn="l"/>
              </a:tabLst>
            </a:pPr>
            <a:r>
              <a:rPr lang="ru-RU" sz="2200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территориальные</a:t>
            </a:r>
            <a:r>
              <a:rPr lang="ru-RU" sz="2200" spc="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следственные</a:t>
            </a:r>
            <a:r>
              <a:rPr lang="ru-RU" sz="2200" spc="3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</a:t>
            </a:r>
            <a:r>
              <a:rPr lang="ru-RU" sz="2200" spc="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Следственного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spc="-4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</a:t>
            </a:r>
            <a:r>
              <a:rPr lang="ru-RU" sz="2200" spc="-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8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9685" indent="-342900">
              <a:buFont typeface="Arial" panose="020B0604020202020204" pitchFamily="34" charset="0"/>
              <a:buChar char="•"/>
              <a:tabLst>
                <a:tab pos="267335" algn="l"/>
              </a:tabLst>
            </a:pPr>
            <a:r>
              <a:rPr lang="ru-RU" sz="2200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территориальные</a:t>
            </a:r>
            <a:r>
              <a:rPr lang="ru-RU" sz="2200" spc="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</a:t>
            </a:r>
            <a:r>
              <a:rPr lang="ru-RU" sz="2200" spc="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</a:t>
            </a:r>
            <a:r>
              <a:rPr lang="ru-RU" sz="2200" spc="4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службы</a:t>
            </a:r>
            <a:r>
              <a:rPr lang="ru-RU" sz="2200" spc="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200" spc="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надзору</a:t>
            </a:r>
            <a:r>
              <a:rPr lang="ru-RU" sz="2200" spc="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spc="-6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сфере</a:t>
            </a:r>
            <a:r>
              <a:rPr lang="ru-RU" sz="2200" spc="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связи,</a:t>
            </a:r>
            <a:r>
              <a:rPr lang="ru-RU" sz="2200" spc="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информационных</a:t>
            </a:r>
            <a:r>
              <a:rPr lang="ru-RU" sz="2200" spc="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</a:t>
            </a:r>
            <a:r>
              <a:rPr lang="ru-RU" sz="2200" spc="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200" spc="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массовых </a:t>
            </a:r>
            <a:r>
              <a:rPr lang="ru-RU" sz="2200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коммуникаций;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9685" indent="-342900">
              <a:spcBef>
                <a:spcPts val="5"/>
              </a:spcBef>
              <a:buFont typeface="Arial" panose="020B0604020202020204" pitchFamily="34" charset="0"/>
              <a:buChar char="•"/>
              <a:tabLst>
                <a:tab pos="267335" algn="l"/>
              </a:tabLst>
            </a:pPr>
            <a:r>
              <a:rPr lang="ru-RU" sz="2200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территориальные</a:t>
            </a:r>
            <a:r>
              <a:rPr lang="ru-RU" sz="2200" spc="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</a:t>
            </a:r>
            <a:r>
              <a:rPr lang="ru-RU" sz="2200" spc="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</a:t>
            </a:r>
            <a:r>
              <a:rPr lang="ru-RU" sz="2200" spc="4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службы</a:t>
            </a:r>
            <a:r>
              <a:rPr lang="ru-RU" sz="2200" spc="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200" spc="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надзору</a:t>
            </a:r>
            <a:r>
              <a:rPr lang="ru-RU" sz="2200" spc="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spc="-6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сфере</a:t>
            </a:r>
            <a:r>
              <a:rPr lang="ru-RU" sz="2200" spc="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защиты</a:t>
            </a:r>
            <a:r>
              <a:rPr lang="ru-RU" sz="2200" spc="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</a:t>
            </a:r>
            <a:r>
              <a:rPr lang="ru-RU" sz="2200" spc="4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потребителей</a:t>
            </a:r>
            <a:r>
              <a:rPr lang="ru-RU" sz="2200" spc="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200" spc="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благополучия</a:t>
            </a:r>
            <a:r>
              <a:rPr lang="ru-RU" sz="2200" spc="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965" indent="-342900">
              <a:buFont typeface="Arial" panose="020B0604020202020204" pitchFamily="34" charset="0"/>
              <a:buChar char="•"/>
              <a:tabLst>
                <a:tab pos="267335" algn="l"/>
              </a:tabLst>
            </a:pPr>
            <a:r>
              <a:rPr lang="ru-RU" sz="22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</a:t>
            </a:r>
            <a:r>
              <a:rPr lang="ru-RU" sz="2200" spc="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прокуратуры</a:t>
            </a:r>
            <a:r>
              <a:rPr lang="ru-RU" sz="2200" spc="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субъектов</a:t>
            </a:r>
            <a:r>
              <a:rPr lang="ru-RU" sz="2200" spc="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8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965" indent="-342900">
              <a:buFont typeface="Arial" panose="020B0604020202020204" pitchFamily="34" charset="0"/>
              <a:buChar char="•"/>
              <a:tabLst>
                <a:tab pos="267335" algn="l"/>
              </a:tabLst>
            </a:pPr>
            <a:r>
              <a:rPr lang="ru-RU" sz="22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</a:t>
            </a:r>
            <a:r>
              <a:rPr lang="ru-RU" sz="2200" spc="3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законодательной</a:t>
            </a:r>
            <a:r>
              <a:rPr lang="ru-RU" sz="2200" spc="3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200" spc="3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судебной</a:t>
            </a:r>
            <a:r>
              <a:rPr lang="ru-RU" sz="2200" spc="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власти</a:t>
            </a:r>
            <a:r>
              <a:rPr lang="ru-RU" sz="2200" spc="3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субъектов</a:t>
            </a:r>
            <a:r>
              <a:rPr lang="ru-RU" sz="2200" spc="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8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5080" indent="-342900">
              <a:buFont typeface="Arial" panose="020B0604020202020204" pitchFamily="34" charset="0"/>
              <a:buChar char="•"/>
              <a:tabLst>
                <a:tab pos="267335" algn="l"/>
              </a:tabLst>
            </a:pPr>
            <a:r>
              <a:rPr lang="ru-RU" sz="22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</a:t>
            </a:r>
            <a:r>
              <a:rPr lang="ru-RU" sz="2200" spc="4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ориентированные</a:t>
            </a:r>
            <a:r>
              <a:rPr lang="ru-RU" sz="2200" spc="8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4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некоммерческие</a:t>
            </a:r>
            <a:r>
              <a:rPr lang="ru-RU" sz="2200" spc="6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sz="2200" spc="4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spc="-6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объединения,</a:t>
            </a:r>
            <a:r>
              <a:rPr lang="ru-RU" sz="2200" spc="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spc="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</a:t>
            </a:r>
            <a:r>
              <a:rPr lang="ru-RU" sz="2200" spc="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</a:t>
            </a:r>
            <a:r>
              <a:rPr lang="ru-RU" sz="2200" spc="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добровольческие</a:t>
            </a:r>
            <a:r>
              <a:rPr lang="ru-RU" sz="2200" spc="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(волонтерские) </a:t>
            </a:r>
            <a:r>
              <a:rPr lang="ru-RU" sz="2200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</a:t>
            </a:r>
            <a:r>
              <a:rPr lang="ru-RU" sz="2200" spc="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религиозные</a:t>
            </a:r>
            <a:r>
              <a:rPr lang="ru-RU" sz="2200" spc="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</a:t>
            </a:r>
            <a:r>
              <a:rPr lang="ru-RU" sz="2200" spc="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</a:t>
            </a:r>
            <a:r>
              <a:rPr lang="ru-RU" sz="2200" spc="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институты </a:t>
            </a:r>
            <a:r>
              <a:rPr lang="ru-RU" sz="2200" spc="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3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гражданского</a:t>
            </a:r>
            <a:r>
              <a:rPr lang="ru-RU" sz="2200" spc="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общества.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8065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8640"/>
            <a:ext cx="8401080" cy="6264696"/>
          </a:xfrm>
        </p:spPr>
        <p:txBody>
          <a:bodyPr>
            <a:normAutofit fontScale="85000" lnSpcReduction="20000"/>
          </a:bodyPr>
          <a:lstStyle/>
          <a:p>
            <a:pPr marL="109728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</a:t>
            </a:r>
            <a:r>
              <a:rPr lang="ru-RU" sz="2400" b="1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</a:t>
            </a:r>
            <a:r>
              <a:rPr lang="ru-RU" sz="24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ru-RU" sz="2400" b="1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</a:t>
            </a:r>
            <a:r>
              <a:rPr lang="ru-RU" sz="2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</a:t>
            </a:r>
            <a:r>
              <a:rPr lang="ru-RU" sz="2400" b="1" spc="5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профилактики: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4" indent="0">
              <a:lnSpc>
                <a:spcPct val="100000"/>
              </a:lnSpc>
              <a:buNone/>
              <a:tabLst>
                <a:tab pos="250190" algn="l"/>
              </a:tabLst>
            </a:pPr>
            <a:r>
              <a:rPr lang="ru-RU" sz="2400" spc="-2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   контроль</a:t>
            </a:r>
            <a:r>
              <a:rPr lang="ru-RU" sz="2400" spc="7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ru-RU" sz="2400" spc="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соблюдением</a:t>
            </a:r>
            <a:r>
              <a:rPr lang="ru-RU" sz="2400" spc="5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законодательства</a:t>
            </a:r>
            <a:r>
              <a:rPr lang="ru-RU" sz="2400" spc="6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</a:t>
            </a:r>
            <a:r>
              <a:rPr lang="ru-RU" sz="2400" spc="6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r>
              <a:rPr lang="ru-RU" sz="2400" spc="6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законодательства субъектов</a:t>
            </a:r>
            <a:r>
              <a:rPr lang="ru-RU" sz="2400" spc="6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</a:t>
            </a:r>
            <a:r>
              <a:rPr lang="ru-RU" sz="2400" spc="6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r>
              <a:rPr lang="ru-RU" sz="2400" spc="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spc="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lang="ru-RU" sz="2400" spc="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sz="2400" spc="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несовершеннолетних;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41910" indent="0">
              <a:lnSpc>
                <a:spcPct val="100000"/>
              </a:lnSpc>
              <a:buNone/>
              <a:tabLst>
                <a:tab pos="250190" algn="l"/>
              </a:tabLst>
            </a:pPr>
            <a:r>
              <a:rPr lang="ru-RU" sz="2400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   осуществление</a:t>
            </a:r>
            <a:r>
              <a:rPr lang="ru-RU" sz="2400" spc="7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</a:t>
            </a:r>
            <a:r>
              <a:rPr lang="ru-RU" sz="2400" spc="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400" spc="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</a:t>
            </a:r>
            <a:r>
              <a:rPr lang="ru-RU" sz="2400" spc="6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сети</a:t>
            </a:r>
            <a:r>
              <a:rPr lang="ru-RU" sz="2400" spc="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специальных</a:t>
            </a:r>
            <a:r>
              <a:rPr lang="ru-RU" sz="2400" spc="6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учебно-воспитательных</a:t>
            </a:r>
            <a:r>
              <a:rPr lang="ru-RU" sz="2400" spc="8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учреждений </a:t>
            </a:r>
            <a:r>
              <a:rPr lang="ru-RU" sz="2400" spc="-409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открытого</a:t>
            </a:r>
            <a:r>
              <a:rPr lang="ru-RU" sz="24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закрытого</a:t>
            </a:r>
            <a:r>
              <a:rPr lang="ru-RU" sz="24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типа,</a:t>
            </a:r>
            <a:r>
              <a:rPr lang="ru-RU" sz="2400" spc="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</a:t>
            </a:r>
            <a:r>
              <a:rPr lang="ru-RU" sz="2400" spc="7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2400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детей-сирот</a:t>
            </a:r>
            <a:r>
              <a:rPr lang="ru-RU" sz="2400" spc="5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детей,</a:t>
            </a:r>
            <a:r>
              <a:rPr lang="ru-RU" sz="24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оставшихся</a:t>
            </a:r>
            <a:r>
              <a:rPr lang="ru-RU" sz="2400" spc="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</a:t>
            </a:r>
            <a:r>
              <a:rPr lang="ru-RU" sz="2400" spc="-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попечения</a:t>
            </a:r>
            <a:r>
              <a:rPr lang="ru-RU" sz="2400" spc="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родителей,</a:t>
            </a:r>
            <a:r>
              <a:rPr lang="ru-RU" sz="2400" spc="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spc="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</a:t>
            </a:r>
            <a:r>
              <a:rPr lang="ru-RU" sz="24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</a:t>
            </a:r>
            <a:r>
              <a:rPr lang="ru-RU" sz="24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организаций,</a:t>
            </a:r>
            <a:r>
              <a:rPr lang="ru-RU" sz="2400" spc="7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оказывающих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педагогическую</a:t>
            </a:r>
            <a:r>
              <a:rPr lang="ru-RU" sz="2400" spc="6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иную</a:t>
            </a:r>
            <a:r>
              <a:rPr lang="ru-RU" sz="2400" spc="6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</a:t>
            </a:r>
            <a:r>
              <a:rPr lang="ru-RU" sz="2400" spc="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несовершеннолетним</a:t>
            </a:r>
            <a:r>
              <a:rPr lang="ru-RU" sz="2400" spc="8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ограниченными</a:t>
            </a:r>
            <a:r>
              <a:rPr lang="ru-RU" sz="2400" spc="9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возможностями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здоровья</a:t>
            </a:r>
            <a:r>
              <a:rPr lang="ru-RU" sz="2400" spc="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(или)</a:t>
            </a:r>
            <a:r>
              <a:rPr lang="ru-RU" sz="2400" spc="5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девиантным</a:t>
            </a:r>
            <a:r>
              <a:rPr lang="ru-RU" sz="2400" spc="7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поведением;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4" indent="0">
              <a:lnSpc>
                <a:spcPct val="100000"/>
              </a:lnSpc>
              <a:spcBef>
                <a:spcPts val="5"/>
              </a:spcBef>
              <a:buNone/>
              <a:tabLst>
                <a:tab pos="250190" algn="l"/>
              </a:tabLst>
            </a:pPr>
            <a:r>
              <a:rPr lang="ru-RU" sz="2400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    участие</a:t>
            </a:r>
            <a:r>
              <a:rPr lang="ru-RU" sz="2400" spc="7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spc="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sz="2400" spc="6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летнего</a:t>
            </a:r>
            <a:r>
              <a:rPr lang="ru-RU" sz="2400" spc="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отдыха,</a:t>
            </a:r>
            <a:r>
              <a:rPr lang="ru-RU" sz="2400" spc="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досуга</a:t>
            </a:r>
            <a:r>
              <a:rPr lang="ru-RU" sz="2400" spc="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занятости</a:t>
            </a:r>
            <a:r>
              <a:rPr lang="ru-RU" sz="2400" spc="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несовершеннолетних;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620395" indent="0">
              <a:lnSpc>
                <a:spcPct val="100000"/>
              </a:lnSpc>
              <a:buNone/>
              <a:tabLst>
                <a:tab pos="250190" algn="l"/>
              </a:tabLst>
            </a:pPr>
            <a:r>
              <a:rPr lang="ru-RU" sz="2400" spc="-3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     учет</a:t>
            </a:r>
            <a:r>
              <a:rPr lang="ru-RU" sz="2400" spc="5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несовершеннолетних,</a:t>
            </a:r>
            <a:r>
              <a:rPr lang="ru-RU" sz="2400" spc="8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400" spc="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посещающих</a:t>
            </a:r>
            <a:r>
              <a:rPr lang="ru-RU" sz="2400" spc="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sz="2400" spc="6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систематически</a:t>
            </a:r>
            <a:r>
              <a:rPr lang="ru-RU" sz="2400" spc="7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пропускающих</a:t>
            </a:r>
            <a:r>
              <a:rPr lang="ru-RU" sz="2400" spc="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spc="-409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неуважительным</a:t>
            </a:r>
            <a:r>
              <a:rPr lang="ru-RU" sz="2400" spc="7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причинам</a:t>
            </a:r>
            <a:r>
              <a:rPr lang="ru-RU" sz="2400" spc="7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</a:t>
            </a:r>
            <a:r>
              <a:rPr lang="ru-RU" sz="2400" spc="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</a:t>
            </a:r>
            <a:r>
              <a:rPr lang="ru-RU" sz="2400" spc="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организациях;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252729" indent="0">
              <a:lnSpc>
                <a:spcPct val="100000"/>
              </a:lnSpc>
              <a:buNone/>
              <a:tabLst>
                <a:tab pos="250190" algn="l"/>
              </a:tabLst>
            </a:pPr>
            <a:r>
              <a:rPr lang="ru-RU" sz="2400" spc="-2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     разработка</a:t>
            </a:r>
            <a:r>
              <a:rPr lang="ru-RU" sz="2400" spc="3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</a:t>
            </a:r>
            <a:r>
              <a:rPr lang="ru-RU" sz="2400" spc="5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</a:t>
            </a:r>
            <a:r>
              <a:rPr lang="ru-RU" sz="2400" spc="7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ru-RU" sz="2400" spc="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</a:t>
            </a:r>
            <a:r>
              <a:rPr lang="ru-RU" sz="2400" spc="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</a:t>
            </a:r>
            <a:r>
              <a:rPr lang="ru-RU" sz="2400" spc="7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</a:t>
            </a:r>
            <a:r>
              <a:rPr lang="ru-RU" sz="2400" spc="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spc="-409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методик,</a:t>
            </a:r>
            <a:r>
              <a:rPr lang="ru-RU" sz="2400" spc="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направленных</a:t>
            </a:r>
            <a:r>
              <a:rPr lang="ru-RU" sz="2400" spc="5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400" spc="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</a:t>
            </a:r>
            <a:r>
              <a:rPr lang="ru-RU" sz="2400" spc="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законопослушного</a:t>
            </a:r>
            <a:r>
              <a:rPr lang="ru-RU" sz="2400" spc="8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несовершеннолетних;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5080" indent="0">
              <a:lnSpc>
                <a:spcPct val="100000"/>
              </a:lnSpc>
              <a:buNone/>
              <a:tabLst>
                <a:tab pos="250190" algn="l"/>
              </a:tabLst>
            </a:pPr>
            <a:r>
              <a:rPr lang="ru-RU" sz="2400" spc="-1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     обеспечение</a:t>
            </a:r>
            <a:r>
              <a:rPr lang="ru-RU" sz="2400" spc="4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</a:t>
            </a:r>
            <a:r>
              <a:rPr lang="ru-RU" sz="2400" spc="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</a:t>
            </a:r>
            <a:r>
              <a:rPr lang="ru-RU" sz="2400" spc="7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4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раннему</a:t>
            </a:r>
            <a:r>
              <a:rPr lang="ru-RU" sz="2400" spc="7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выявлению</a:t>
            </a:r>
            <a:r>
              <a:rPr lang="ru-RU" sz="2400" spc="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незаконного</a:t>
            </a:r>
            <a:r>
              <a:rPr lang="ru-RU" sz="2400" spc="8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потребления </a:t>
            </a:r>
            <a:r>
              <a:rPr lang="ru-RU" sz="2400" spc="-409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наркотических</a:t>
            </a:r>
            <a:r>
              <a:rPr lang="ru-RU" sz="2400" spc="7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  <a:r>
              <a:rPr lang="ru-RU" sz="2400" spc="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психотропных</a:t>
            </a:r>
            <a:r>
              <a:rPr lang="ru-RU" sz="2400" spc="5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</a:t>
            </a:r>
            <a:r>
              <a:rPr lang="ru-RU" sz="2400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</a:t>
            </a:r>
            <a:r>
              <a:rPr lang="ru-RU" sz="2400" spc="9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</a:t>
            </a:r>
            <a:r>
              <a:rPr lang="ru-RU" sz="2400" spc="5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</a:t>
            </a:r>
            <a:r>
              <a:rPr lang="ru-RU" sz="2400" spc="6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</a:t>
            </a:r>
            <a:r>
              <a:rPr lang="ru-RU" sz="2400" spc="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организациях,</a:t>
            </a:r>
            <a:r>
              <a:rPr lang="ru-RU" sz="2400" spc="7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spc="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</a:t>
            </a:r>
            <a:r>
              <a:rPr lang="ru-RU" sz="2400" spc="-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</a:t>
            </a:r>
            <a:r>
              <a:rPr lang="ru-RU" sz="2400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</a:t>
            </a:r>
            <a:r>
              <a:rPr lang="ru-RU" sz="2400" spc="5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</a:t>
            </a:r>
            <a:r>
              <a:rPr lang="ru-RU" sz="24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865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401080" cy="595329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34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</a:t>
            </a:r>
            <a:r>
              <a:rPr lang="ru-RU" sz="3400" b="1" spc="-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осуществляющие</a:t>
            </a:r>
            <a:r>
              <a:rPr lang="ru-RU" sz="34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образовательную</a:t>
            </a:r>
            <a:r>
              <a:rPr lang="ru-RU" sz="3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деятельность:</a:t>
            </a:r>
            <a:endParaRPr lang="ru-RU" sz="3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675640" indent="0">
              <a:lnSpc>
                <a:spcPct val="100000"/>
              </a:lnSpc>
              <a:buNone/>
              <a:tabLst>
                <a:tab pos="279400" algn="l"/>
              </a:tabLst>
            </a:pPr>
            <a:r>
              <a:rPr lang="ru-RU" sz="2800" spc="-3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    оказывают</a:t>
            </a:r>
            <a:r>
              <a:rPr lang="ru-RU" sz="2800" spc="2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социально-психологическую</a:t>
            </a:r>
            <a:r>
              <a:rPr lang="ru-RU" sz="2800" spc="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педагогическую</a:t>
            </a:r>
            <a:r>
              <a:rPr lang="ru-RU" sz="2800" spc="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</a:t>
            </a:r>
            <a:r>
              <a:rPr lang="ru-RU" sz="28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несовершеннолетним</a:t>
            </a:r>
            <a:r>
              <a:rPr lang="ru-RU" sz="2800" spc="6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ограниченными</a:t>
            </a:r>
            <a:r>
              <a:rPr lang="ru-RU" sz="2800" spc="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возможностями</a:t>
            </a:r>
            <a:r>
              <a:rPr lang="ru-RU" sz="2800" spc="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</a:t>
            </a:r>
            <a:r>
              <a:rPr lang="ru-RU" sz="2800" spc="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(или) </a:t>
            </a:r>
            <a:r>
              <a:rPr lang="ru-RU" sz="28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отклонениями</a:t>
            </a:r>
            <a:r>
              <a:rPr lang="ru-RU" sz="28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spc="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поведении</a:t>
            </a:r>
            <a:r>
              <a:rPr lang="ru-RU" sz="2800" spc="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либо </a:t>
            </a:r>
            <a:r>
              <a:rPr lang="ru-RU" sz="28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несовершеннолетним,</a:t>
            </a:r>
            <a:r>
              <a:rPr lang="ru-RU" sz="2800" spc="7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имеющим</a:t>
            </a:r>
            <a:r>
              <a:rPr lang="ru-RU" sz="28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  <a:r>
              <a:rPr lang="ru-RU" sz="2800" spc="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spc="-46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обучении</a:t>
            </a:r>
            <a:r>
              <a:rPr lang="ru-RU" sz="2800" spc="-1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675640" indent="0">
              <a:lnSpc>
                <a:spcPct val="100000"/>
              </a:lnSpc>
              <a:buNone/>
              <a:tabLst>
                <a:tab pos="279400" algn="l"/>
              </a:tabLst>
            </a:pP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5080" indent="0">
              <a:lnSpc>
                <a:spcPct val="100000"/>
              </a:lnSpc>
              <a:spcBef>
                <a:spcPts val="5"/>
              </a:spcBef>
              <a:buNone/>
              <a:tabLst>
                <a:tab pos="279400" algn="l"/>
              </a:tabLst>
            </a:pPr>
            <a:r>
              <a:rPr lang="ru-RU" sz="2800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    выявляют</a:t>
            </a:r>
            <a:r>
              <a:rPr lang="ru-RU" sz="2800" spc="4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несовершеннолетних,</a:t>
            </a:r>
            <a:r>
              <a:rPr lang="ru-RU" sz="2800" spc="8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находящихся</a:t>
            </a:r>
            <a:r>
              <a:rPr lang="ru-RU" sz="2800" spc="7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spc="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</a:t>
            </a:r>
            <a:r>
              <a:rPr lang="ru-RU" sz="2800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опасном</a:t>
            </a:r>
            <a:r>
              <a:rPr lang="ru-RU" sz="2800" spc="7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положении,</a:t>
            </a:r>
            <a:r>
              <a:rPr lang="ru-RU" sz="2800" spc="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800" spc="-46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</a:t>
            </a:r>
            <a:r>
              <a:rPr lang="ru-RU" sz="28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8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посещающих</a:t>
            </a:r>
            <a:r>
              <a:rPr lang="ru-RU" sz="2800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8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систематически</a:t>
            </a:r>
            <a:r>
              <a:rPr lang="ru-RU" sz="28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пропускающих</a:t>
            </a:r>
            <a:r>
              <a:rPr lang="ru-RU" sz="2800" spc="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800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неуважительным </a:t>
            </a:r>
            <a:r>
              <a:rPr lang="ru-RU" sz="28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причинам</a:t>
            </a:r>
            <a:r>
              <a:rPr lang="ru-RU" sz="2800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</a:t>
            </a:r>
            <a:r>
              <a:rPr lang="ru-RU" sz="28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</a:t>
            </a:r>
            <a:r>
              <a:rPr lang="ru-RU" sz="2800" spc="6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организациях,</a:t>
            </a:r>
            <a:r>
              <a:rPr lang="ru-RU" sz="28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принимают</a:t>
            </a:r>
            <a:r>
              <a:rPr lang="ru-RU" sz="28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</a:t>
            </a:r>
            <a:r>
              <a:rPr lang="ru-RU" sz="2800" spc="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800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воспитанию</a:t>
            </a:r>
            <a:r>
              <a:rPr lang="ru-RU" sz="28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получению</a:t>
            </a:r>
            <a:r>
              <a:rPr lang="ru-RU" sz="2800" spc="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ими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</a:t>
            </a:r>
            <a:r>
              <a:rPr lang="ru-RU" sz="2800" spc="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образования;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73660" indent="0">
              <a:lnSpc>
                <a:spcPct val="100000"/>
              </a:lnSpc>
              <a:buNone/>
              <a:tabLst>
                <a:tab pos="279400" algn="l"/>
              </a:tabLst>
            </a:pPr>
            <a:endParaRPr lang="ru-RU" sz="2800" spc="-1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73660" indent="0">
              <a:lnSpc>
                <a:spcPct val="100000"/>
              </a:lnSpc>
              <a:buNone/>
              <a:tabLst>
                <a:tab pos="279400" algn="l"/>
              </a:tabLst>
            </a:pPr>
            <a:r>
              <a:rPr lang="ru-RU" sz="2800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    выявляют</a:t>
            </a:r>
            <a:r>
              <a:rPr lang="ru-RU" sz="2800" spc="2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семьи,</a:t>
            </a:r>
            <a:r>
              <a:rPr lang="ru-RU" sz="2800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находящиеся</a:t>
            </a:r>
            <a:r>
              <a:rPr lang="ru-RU" sz="2800" spc="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spc="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</a:t>
            </a:r>
            <a:r>
              <a:rPr lang="ru-RU" sz="2800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опасном</a:t>
            </a:r>
            <a:r>
              <a:rPr lang="ru-RU" sz="2800" spc="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положении,</a:t>
            </a:r>
            <a:r>
              <a:rPr lang="ru-RU" sz="28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оказывают</a:t>
            </a:r>
            <a:r>
              <a:rPr lang="ru-RU" sz="2800" spc="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 </a:t>
            </a:r>
            <a:r>
              <a:rPr lang="ru-RU" sz="2800" spc="-459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</a:t>
            </a:r>
            <a:r>
              <a:rPr lang="ru-RU" sz="2800" spc="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обучении</a:t>
            </a:r>
            <a:r>
              <a:rPr lang="ru-RU" sz="28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воспитании</a:t>
            </a:r>
            <a:r>
              <a:rPr lang="ru-RU" sz="2800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детей;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118110" indent="0">
              <a:lnSpc>
                <a:spcPct val="100000"/>
              </a:lnSpc>
              <a:buNone/>
              <a:tabLst>
                <a:tab pos="279400" algn="l"/>
              </a:tabLst>
            </a:pPr>
            <a:endParaRPr lang="ru-RU" sz="2800" spc="-2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118110" indent="0">
              <a:lnSpc>
                <a:spcPct val="100000"/>
              </a:lnSpc>
              <a:buNone/>
              <a:tabLst>
                <a:tab pos="279400" algn="l"/>
              </a:tabLst>
            </a:pPr>
            <a:r>
              <a:rPr lang="ru-RU" sz="2800" spc="-2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    обеспечивают</a:t>
            </a:r>
            <a:r>
              <a:rPr lang="ru-RU" sz="2800" spc="2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организацию</a:t>
            </a:r>
            <a:r>
              <a:rPr lang="ru-RU" sz="2800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</a:t>
            </a:r>
            <a:r>
              <a:rPr lang="ru-RU" sz="2800" spc="6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</a:t>
            </a:r>
            <a:r>
              <a:rPr lang="ru-RU" sz="2800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общедоступных </a:t>
            </a:r>
            <a:r>
              <a:rPr lang="ru-RU" sz="28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спортивных</a:t>
            </a:r>
            <a:r>
              <a:rPr lang="ru-RU" sz="28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секций,</a:t>
            </a:r>
            <a:r>
              <a:rPr lang="ru-RU" sz="28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технических</a:t>
            </a:r>
            <a:r>
              <a:rPr lang="ru-RU" sz="28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иных</a:t>
            </a:r>
            <a:r>
              <a:rPr lang="ru-RU" sz="28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кружков,</a:t>
            </a:r>
            <a:r>
              <a:rPr lang="ru-RU" sz="2800" spc="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клубов</a:t>
            </a:r>
            <a:r>
              <a:rPr lang="ru-RU" sz="28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</a:t>
            </a:r>
            <a:r>
              <a:rPr lang="ru-RU" sz="2800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14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800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участию</a:t>
            </a:r>
            <a:r>
              <a:rPr lang="ru-RU" sz="2800" spc="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spc="-46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них</a:t>
            </a:r>
            <a:r>
              <a:rPr lang="ru-RU" sz="28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несовершеннолетних;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778510" indent="0">
              <a:lnSpc>
                <a:spcPct val="100000"/>
              </a:lnSpc>
              <a:spcBef>
                <a:spcPts val="5"/>
              </a:spcBef>
              <a:buNone/>
              <a:tabLst>
                <a:tab pos="279400" algn="l"/>
              </a:tabLst>
            </a:pPr>
            <a:endParaRPr lang="ru-RU" sz="2800" spc="-1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778510" indent="0">
              <a:lnSpc>
                <a:spcPct val="100000"/>
              </a:lnSpc>
              <a:spcBef>
                <a:spcPts val="5"/>
              </a:spcBef>
              <a:buNone/>
              <a:tabLst>
                <a:tab pos="279400" algn="l"/>
              </a:tabLst>
            </a:pPr>
            <a:r>
              <a:rPr lang="ru-RU" sz="2800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      осуществляют</a:t>
            </a:r>
            <a:r>
              <a:rPr lang="ru-RU" sz="2800" spc="3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</a:t>
            </a:r>
            <a:r>
              <a:rPr lang="ru-RU" sz="28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8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</a:t>
            </a:r>
            <a:r>
              <a:rPr lang="ru-RU" sz="28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</a:t>
            </a:r>
            <a:r>
              <a:rPr lang="ru-RU" sz="28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методик,</a:t>
            </a:r>
            <a:r>
              <a:rPr lang="ru-RU" sz="2800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направленных</a:t>
            </a:r>
            <a:r>
              <a:rPr lang="ru-RU" sz="2800" spc="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spc="-46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</a:t>
            </a:r>
            <a:r>
              <a:rPr lang="ru-RU" sz="2800" spc="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законопослушного</a:t>
            </a:r>
            <a:r>
              <a:rPr lang="ru-RU" sz="2800" spc="7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</a:t>
            </a:r>
            <a:r>
              <a:rPr lang="ru-RU" sz="2800" spc="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несовершеннолетних.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1741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401080" cy="5786478"/>
          </a:xfrm>
        </p:spPr>
        <p:txBody>
          <a:bodyPr>
            <a:normAutofit/>
          </a:bodyPr>
          <a:lstStyle/>
          <a:p>
            <a:pPr marL="0" marR="84455" indent="0" algn="just">
              <a:lnSpc>
                <a:spcPct val="100000"/>
              </a:lnSpc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В</a:t>
            </a:r>
            <a:r>
              <a:rPr lang="ru-RU" sz="2400" spc="1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целях</a:t>
            </a:r>
            <a:r>
              <a:rPr lang="ru-RU" sz="2400" spc="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sz="2400" spc="-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межведомственного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</a:t>
            </a:r>
            <a:r>
              <a:rPr lang="ru-RU" sz="2400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 </a:t>
            </a:r>
            <a:r>
              <a:rPr lang="ru-RU" sz="24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региональными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</a:t>
            </a:r>
            <a:r>
              <a:rPr lang="ru-RU" sz="24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</a:t>
            </a:r>
            <a:r>
              <a:rPr lang="ru-RU" sz="24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заключаться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соглашения,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разрабатываться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утверждаться</a:t>
            </a:r>
            <a:r>
              <a:rPr lang="ru-RU" sz="24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рекомендации. </a:t>
            </a:r>
            <a:r>
              <a:rPr lang="ru-RU" sz="2400" spc="-5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Обмен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</a:t>
            </a:r>
            <a:r>
              <a:rPr lang="ru-RU" sz="2400" spc="-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</a:t>
            </a:r>
            <a:r>
              <a:rPr lang="ru-RU" sz="24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осуществляться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запросов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необходимых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данных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r>
              <a:rPr lang="ru-RU" sz="24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деловой</a:t>
            </a:r>
            <a:r>
              <a:rPr lang="ru-RU" sz="24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переписки.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5080" indent="0" algn="just">
              <a:lnSpc>
                <a:spcPct val="100000"/>
              </a:lnSpc>
              <a:spcBef>
                <a:spcPts val="5"/>
              </a:spcBef>
              <a:buNone/>
            </a:pPr>
            <a:r>
              <a:rPr lang="ru-RU" sz="2400" spc="-2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Порядок</a:t>
            </a:r>
            <a:r>
              <a:rPr lang="ru-RU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(регламент)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межведомственного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sz="2400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 </a:t>
            </a:r>
            <a:r>
              <a:rPr lang="ru-RU" sz="2400" spc="-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определяющий</a:t>
            </a:r>
            <a:r>
              <a:rPr lang="ru-RU" sz="2400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</a:t>
            </a:r>
            <a:r>
              <a:rPr lang="ru-RU" sz="24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субъектов</a:t>
            </a:r>
            <a:r>
              <a:rPr lang="ru-RU" sz="24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(участников),</a:t>
            </a:r>
            <a:r>
              <a:rPr lang="ru-RU" sz="24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осуществляющих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межведомственное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взаимодействие,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</a:t>
            </a:r>
            <a:r>
              <a:rPr lang="ru-RU" sz="2400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деятельности,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осуществляемой</a:t>
            </a:r>
            <a:r>
              <a:rPr lang="ru-RU" sz="24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spc="-5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межведомственного</a:t>
            </a:r>
            <a:r>
              <a:rPr lang="ru-RU" sz="2400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взаимодействия, </a:t>
            </a:r>
            <a:r>
              <a:rPr lang="ru-RU" sz="2400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</a:t>
            </a:r>
            <a:r>
              <a:rPr lang="ru-RU" sz="24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межведомственного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взаимодействия,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sz="2400" spc="-1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spc="-1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содержанию,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формам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условиям</a:t>
            </a:r>
            <a:r>
              <a:rPr lang="ru-RU" sz="24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обмена</a:t>
            </a:r>
            <a:r>
              <a:rPr lang="ru-RU" sz="24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информацией,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</a:t>
            </a:r>
            <a:r>
              <a:rPr lang="ru-RU" sz="2400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 в</a:t>
            </a:r>
            <a:r>
              <a:rPr lang="ru-RU" sz="2400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электронной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форме,</a:t>
            </a:r>
            <a:r>
              <a:rPr lang="ru-RU" sz="24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2400" spc="-5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осуществления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</a:t>
            </a:r>
            <a:r>
              <a:rPr lang="ru-RU" sz="24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</a:t>
            </a:r>
            <a:r>
              <a:rPr lang="ru-RU" sz="24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межведомственного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взаимодействия.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0" algn="just">
              <a:buNone/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0985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401080" cy="5786478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sz="2800" b="1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Межведомственное</a:t>
            </a:r>
            <a:r>
              <a:rPr lang="ru-RU" sz="2800" b="1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</a:t>
            </a:r>
            <a:r>
              <a:rPr lang="ru-RU" sz="2800" b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</a:t>
            </a:r>
            <a:r>
              <a:rPr lang="ru-RU" sz="2800" b="1" spc="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</a:t>
            </a:r>
            <a:r>
              <a:rPr lang="ru-RU" sz="2800" b="1" spc="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основано</a:t>
            </a:r>
            <a:r>
              <a:rPr lang="ru-RU" sz="2800" b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800" b="1" spc="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принципах: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indent="-457200" algn="just">
              <a:buFont typeface="Arial" panose="020B0604020202020204" pitchFamily="34" charset="0"/>
              <a:buChar char="•"/>
              <a:tabLst>
                <a:tab pos="167005" algn="l"/>
              </a:tabLst>
            </a:pPr>
            <a:r>
              <a:rPr lang="ru-RU" sz="2600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законности;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indent="-457200" algn="just">
              <a:buFont typeface="Arial" panose="020B0604020202020204" pitchFamily="34" charset="0"/>
              <a:buChar char="•"/>
              <a:tabLst>
                <a:tab pos="167005" algn="l"/>
              </a:tabLst>
            </a:pPr>
            <a:r>
              <a:rPr lang="ru-RU" sz="26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разграничения</a:t>
            </a:r>
            <a:r>
              <a:rPr lang="ru-RU" sz="2600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spc="-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</a:t>
            </a:r>
            <a:r>
              <a:rPr lang="ru-RU" sz="2600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spc="-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</a:t>
            </a:r>
            <a:r>
              <a:rPr lang="ru-RU" sz="2600" spc="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spc="-2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субъектами</a:t>
            </a:r>
            <a:endParaRPr lang="ru-RU" sz="2600" spc="5" dirty="0" smtClean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 indent="0" algn="just">
              <a:buNone/>
              <a:tabLst>
                <a:tab pos="167005" algn="l"/>
              </a:tabLst>
            </a:pPr>
            <a:r>
              <a:rPr lang="ru-RU" sz="2600" spc="-1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(участниками)</a:t>
            </a:r>
            <a:r>
              <a:rPr lang="ru-RU" sz="2600" spc="-2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межведомственного</a:t>
            </a:r>
            <a:r>
              <a:rPr lang="ru-RU" sz="2600" spc="-4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взаимодействия;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779780" indent="-457200" algn="just">
              <a:spcBef>
                <a:spcPts val="5"/>
              </a:spcBef>
              <a:buFont typeface="Arial" panose="020B0604020202020204" pitchFamily="34" charset="0"/>
              <a:buChar char="•"/>
              <a:tabLst>
                <a:tab pos="167005" algn="l"/>
              </a:tabLst>
            </a:pPr>
            <a:r>
              <a:rPr lang="ru-RU" sz="2600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исключения </a:t>
            </a:r>
            <a:r>
              <a:rPr lang="ru-RU" sz="2600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дублирования</a:t>
            </a:r>
            <a:r>
              <a:rPr lang="ru-RU" sz="2600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</a:t>
            </a:r>
            <a:r>
              <a:rPr lang="ru-RU" sz="2600" spc="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сбора </a:t>
            </a:r>
            <a:r>
              <a:rPr lang="ru-RU" sz="26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2600" spc="5" dirty="0" smtClean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779780" indent="0" algn="just">
              <a:spcBef>
                <a:spcPts val="5"/>
              </a:spcBef>
              <a:buNone/>
              <a:tabLst>
                <a:tab pos="167005" algn="l"/>
              </a:tabLst>
            </a:pPr>
            <a:r>
              <a:rPr lang="ru-RU" sz="2600" spc="-2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обработки</a:t>
            </a:r>
            <a:r>
              <a:rPr lang="ru-RU" sz="2600" spc="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</a:t>
            </a:r>
            <a:r>
              <a:rPr lang="ru-RU" sz="2600" spc="-5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субъектами</a:t>
            </a:r>
            <a:r>
              <a:rPr lang="ru-RU" sz="26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(участниками)</a:t>
            </a:r>
            <a:r>
              <a:rPr lang="ru-RU" sz="26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spc="-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межведомственного</a:t>
            </a:r>
            <a:r>
              <a:rPr lang="ru-RU" sz="2600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взаимодействия;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5080" indent="-457200" algn="just">
              <a:buFont typeface="Arial" panose="020B0604020202020204" pitchFamily="34" charset="0"/>
              <a:buChar char="•"/>
              <a:tabLst>
                <a:tab pos="167005" algn="l"/>
              </a:tabLst>
            </a:pPr>
            <a:r>
              <a:rPr lang="ru-RU" sz="2600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индивидуального</a:t>
            </a:r>
            <a:r>
              <a:rPr lang="ru-RU" sz="26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подхода</a:t>
            </a:r>
            <a:r>
              <a:rPr lang="ru-RU" sz="2600" spc="3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600" spc="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sz="2600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ru-RU" sz="2600" spc="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2600" spc="25" dirty="0" smtClean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5080" indent="0" algn="just">
              <a:buNone/>
              <a:tabLst>
                <a:tab pos="167005" algn="l"/>
              </a:tabLst>
            </a:pPr>
            <a:r>
              <a:rPr lang="ru-RU" sz="2600" spc="-1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несовершеннолетними</a:t>
            </a:r>
            <a:r>
              <a:rPr lang="ru-RU" sz="2600" spc="-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600" spc="-5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семьями,</a:t>
            </a:r>
            <a:r>
              <a:rPr lang="ru-RU" sz="2600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находящимися</a:t>
            </a:r>
            <a:r>
              <a:rPr lang="ru-RU" sz="2600" spc="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600" spc="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</a:t>
            </a:r>
            <a:r>
              <a:rPr lang="ru-RU" sz="2600" spc="-3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опасном</a:t>
            </a:r>
            <a:r>
              <a:rPr lang="ru-RU" sz="2600" spc="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положении; </a:t>
            </a:r>
            <a:endParaRPr lang="ru-RU" sz="2600" spc="-15" dirty="0" smtClean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5080" indent="-457200" algn="just">
              <a:buFont typeface="Arial" panose="020B0604020202020204" pitchFamily="34" charset="0"/>
              <a:buChar char="•"/>
              <a:tabLst>
                <a:tab pos="167005" algn="l"/>
              </a:tabLst>
            </a:pPr>
            <a:r>
              <a:rPr lang="ru-RU" sz="2600" spc="-1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 </a:t>
            </a:r>
            <a:r>
              <a:rPr lang="ru-RU" sz="2600" spc="-1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конфиденциальности полученной </a:t>
            </a:r>
            <a:r>
              <a:rPr lang="ru-RU" sz="26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endParaRPr lang="ru-RU" sz="2600" dirty="0" smtClean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5080" indent="0" algn="just">
              <a:buNone/>
              <a:tabLst>
                <a:tab pos="167005" algn="l"/>
              </a:tabLst>
            </a:pPr>
            <a:r>
              <a:rPr lang="ru-RU" sz="2600" spc="-1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 </a:t>
            </a:r>
            <a:r>
              <a:rPr lang="ru-RU" sz="2600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межведомственного </a:t>
            </a:r>
            <a:r>
              <a:rPr lang="ru-RU" sz="26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взаимодействия</a:t>
            </a:r>
            <a:r>
              <a:rPr lang="ru-RU" sz="2600" spc="-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  <a:r>
              <a:rPr lang="ru-RU" sz="2800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018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428604"/>
            <a:ext cx="8186766" cy="5786478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профессиональных компетенций слушателей в области организации  воспитательной работы, направленной на профилактику и противодействие деструктивному поведению подростков и обучающейся молодёжи</a:t>
            </a:r>
            <a:r>
              <a:rPr lang="ru-RU" sz="2800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обучающихся: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муниципальные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тьюторы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системы мониторинга профилактики деструктивного поведения подростков и обучающейся молодёжи.</a:t>
            </a:r>
          </a:p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роки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с  26  мая   по 17  июня  2022 года.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332656"/>
            <a:ext cx="8401080" cy="6025302"/>
          </a:xfrm>
        </p:spPr>
        <p:txBody>
          <a:bodyPr>
            <a:normAutofit fontScale="92500" lnSpcReduction="20000"/>
          </a:bodyPr>
          <a:lstStyle/>
          <a:p>
            <a:pPr marL="109728" indent="0" algn="ctr">
              <a:buNone/>
            </a:pPr>
            <a:r>
              <a:rPr lang="ru-RU" sz="2600" b="1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Межведомственное</a:t>
            </a:r>
            <a:r>
              <a:rPr lang="ru-RU" sz="2600" b="1" spc="5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</a:t>
            </a:r>
            <a:r>
              <a:rPr lang="ru-RU" sz="2600" b="1" spc="4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spc="-3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</a:t>
            </a:r>
            <a:r>
              <a:rPr lang="ru-RU" sz="2600" b="1" spc="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</a:t>
            </a:r>
            <a:r>
              <a:rPr lang="ru-RU" sz="2600" b="1" spc="-65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организовано</a:t>
            </a:r>
            <a:r>
              <a:rPr lang="ru-RU" sz="2600" b="1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600" b="1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следующих</a:t>
            </a:r>
            <a:r>
              <a:rPr lang="ru-RU" sz="2600" b="1" spc="4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формах</a:t>
            </a:r>
            <a:r>
              <a:rPr lang="ru-RU" sz="2600" b="1" spc="-2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293370" algn="l"/>
              </a:tabLst>
            </a:pPr>
            <a:endParaRPr lang="ru-RU" sz="2400" spc="-20" dirty="0" smtClean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5080" indent="0" algn="just">
              <a:spcBef>
                <a:spcPts val="5"/>
              </a:spcBef>
              <a:buNone/>
              <a:tabLst>
                <a:tab pos="293370" algn="l"/>
              </a:tabLst>
            </a:pPr>
            <a:r>
              <a:rPr lang="ru-RU" sz="2400" b="1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      </a:t>
            </a:r>
            <a:r>
              <a:rPr lang="ru-RU" sz="2400" b="1" spc="-1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Совместный</a:t>
            </a:r>
            <a:r>
              <a:rPr lang="ru-RU" sz="2400" b="1" spc="-2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</a:t>
            </a:r>
            <a:r>
              <a:rPr lang="ru-RU" sz="2400" b="1" spc="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b="1" spc="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обмен</a:t>
            </a:r>
            <a:r>
              <a:rPr lang="ru-RU" sz="2400" b="1" spc="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информацией</a:t>
            </a:r>
            <a:r>
              <a:rPr lang="ru-RU" sz="2400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spc="-20" dirty="0" smtClean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5080" indent="0" algn="just">
              <a:spcBef>
                <a:spcPts val="5"/>
              </a:spcBef>
              <a:buNone/>
              <a:tabLst>
                <a:tab pos="293370" algn="l"/>
              </a:tabLst>
            </a:pPr>
            <a:r>
              <a:rPr lang="ru-RU" sz="2400" i="1" spc="-1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Совмещение </a:t>
            </a:r>
            <a:r>
              <a:rPr lang="ru-RU" sz="2400" i="1" spc="-3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потоков </a:t>
            </a:r>
            <a:r>
              <a:rPr lang="ru-RU" sz="2400" i="1" spc="-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информации,</a:t>
            </a:r>
            <a:r>
              <a:rPr lang="ru-RU" sz="2400" i="1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организуемых</a:t>
            </a:r>
            <a:r>
              <a:rPr lang="ru-RU" sz="2400" i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различными </a:t>
            </a:r>
            <a:r>
              <a:rPr lang="ru-RU" sz="2400" i="1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субъектами</a:t>
            </a:r>
            <a:r>
              <a:rPr lang="ru-RU" sz="2400" i="1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(участниками) </a:t>
            </a:r>
            <a:r>
              <a:rPr lang="ru-RU" sz="2400" i="1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межведомственного</a:t>
            </a:r>
            <a:r>
              <a:rPr lang="ru-RU" sz="2400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взаимодействия,</a:t>
            </a:r>
            <a:r>
              <a:rPr lang="ru-RU" sz="2400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</a:t>
            </a:r>
            <a:r>
              <a:rPr lang="ru-RU" sz="2400" i="1" spc="3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предвидеть</a:t>
            </a:r>
            <a:r>
              <a:rPr lang="ru-RU" sz="2400" i="1" spc="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2400" i="1" spc="-5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тенденции</a:t>
            </a:r>
            <a:r>
              <a:rPr lang="ru-RU" sz="2400" i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развития форм</a:t>
            </a:r>
            <a:r>
              <a:rPr lang="ru-RU" sz="2400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деструктивного</a:t>
            </a:r>
            <a:r>
              <a:rPr lang="ru-RU" sz="2400" i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поведения</a:t>
            </a:r>
            <a:r>
              <a:rPr lang="ru-RU" sz="2400" i="1" spc="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i="1" spc="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регионе, </a:t>
            </a:r>
            <a:r>
              <a:rPr lang="ru-RU" sz="2400" i="1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муниципальном</a:t>
            </a:r>
            <a:r>
              <a:rPr lang="ru-RU" sz="2400" i="1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образовании,</a:t>
            </a:r>
            <a:r>
              <a:rPr lang="ru-RU" sz="2400" i="1" spc="-4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i="1" spc="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микрорайоне.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5080" indent="0" algn="just">
              <a:lnSpc>
                <a:spcPct val="100000"/>
              </a:lnSpc>
              <a:spcBef>
                <a:spcPts val="5"/>
              </a:spcBef>
              <a:buNone/>
              <a:tabLst>
                <a:tab pos="293370" algn="l"/>
              </a:tabLst>
            </a:pPr>
            <a:r>
              <a:rPr lang="ru-RU" sz="2400" b="1" spc="-2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Межведомственный</a:t>
            </a:r>
            <a:r>
              <a:rPr lang="ru-RU" sz="2400" b="1" spc="-3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  <a:r>
              <a:rPr lang="ru-RU" sz="2400" b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r>
              <a:rPr lang="ru-RU" sz="2400" b="1" spc="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межведомственное</a:t>
            </a:r>
            <a:r>
              <a:rPr lang="ru-RU" sz="2400" b="1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прогнозирование</a:t>
            </a:r>
            <a:r>
              <a:rPr lang="ru-RU" sz="2400" b="1" spc="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spc="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используются</a:t>
            </a:r>
            <a:r>
              <a:rPr lang="ru-RU" sz="24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</a:t>
            </a:r>
            <a:r>
              <a:rPr lang="ru-RU" sz="2400" spc="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целях</a:t>
            </a:r>
            <a:r>
              <a:rPr lang="ru-RU" sz="2400" spc="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сбора</a:t>
            </a:r>
            <a:r>
              <a:rPr lang="ru-RU" sz="2400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 (информации),</a:t>
            </a:r>
            <a:r>
              <a:rPr lang="ru-RU" sz="24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необходимых</a:t>
            </a:r>
            <a:r>
              <a:rPr lang="ru-RU" sz="2400" spc="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spc="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выявления</a:t>
            </a:r>
            <a:r>
              <a:rPr lang="ru-RU" sz="2400" spc="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</a:t>
            </a:r>
            <a:r>
              <a:rPr lang="ru-RU" sz="2400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spc="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sz="2400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профилактической</a:t>
            </a:r>
            <a:r>
              <a:rPr lang="ru-RU" sz="2400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ru-RU" sz="2400" spc="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spc="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семьями, </a:t>
            </a:r>
            <a:r>
              <a:rPr lang="ru-RU" sz="2400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находящимися</a:t>
            </a:r>
            <a:r>
              <a:rPr lang="ru-RU" sz="2400" spc="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spc="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</a:t>
            </a:r>
            <a:r>
              <a:rPr lang="ru-RU" sz="2400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опасном</a:t>
            </a:r>
            <a:r>
              <a:rPr lang="ru-RU" sz="24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положении.</a:t>
            </a:r>
            <a:r>
              <a:rPr lang="ru-RU" sz="2400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spc="-10" dirty="0" smtClean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5080" indent="0" algn="just">
              <a:lnSpc>
                <a:spcPct val="100000"/>
              </a:lnSpc>
              <a:spcBef>
                <a:spcPts val="5"/>
              </a:spcBef>
              <a:buNone/>
              <a:tabLst>
                <a:tab pos="293370" algn="l"/>
              </a:tabLst>
            </a:pPr>
            <a:r>
              <a:rPr lang="ru-RU" sz="2400" i="1" spc="-2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Межведомственный</a:t>
            </a:r>
            <a:r>
              <a:rPr lang="ru-RU" sz="2400" i="1" spc="-3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2400" i="1" spc="-5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</a:t>
            </a:r>
            <a:r>
              <a:rPr lang="ru-RU" sz="2400" i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400" i="1" spc="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</a:t>
            </a:r>
            <a:r>
              <a:rPr lang="ru-RU" sz="2400" i="1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аналитические </a:t>
            </a:r>
            <a:r>
              <a:rPr lang="ru-RU" sz="2400" i="1" spc="-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</a:t>
            </a:r>
            <a:r>
              <a:rPr lang="ru-RU" sz="2400" i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субъектов</a:t>
            </a:r>
            <a:r>
              <a:rPr lang="ru-RU" sz="2400" i="1" spc="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(участников) </a:t>
            </a:r>
            <a:r>
              <a:rPr lang="ru-RU" sz="2400" i="1" spc="-5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межведомственного</a:t>
            </a:r>
            <a:r>
              <a:rPr lang="ru-RU" sz="2400" i="1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взаимодействия,</a:t>
            </a:r>
            <a:r>
              <a:rPr lang="ru-RU" sz="2400" i="1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4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</a:t>
            </a:r>
            <a:r>
              <a:rPr lang="ru-RU" sz="2400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400" i="1" spc="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основе</a:t>
            </a:r>
            <a:r>
              <a:rPr lang="ru-RU" sz="2400" i="1" spc="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полученных</a:t>
            </a:r>
            <a:r>
              <a:rPr lang="ru-RU" sz="2400" i="1" spc="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4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</a:t>
            </a:r>
            <a:r>
              <a:rPr lang="ru-RU" sz="2400" i="1" spc="-4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4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</a:t>
            </a:r>
            <a:r>
              <a:rPr lang="ru-RU" sz="2400" i="1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строиться</a:t>
            </a:r>
            <a:r>
              <a:rPr lang="ru-RU" sz="2400" i="1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дальнейшее</a:t>
            </a:r>
            <a:r>
              <a:rPr lang="ru-RU" sz="2400" i="1" spc="-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прогнозирование</a:t>
            </a:r>
            <a:r>
              <a:rPr lang="ru-RU" sz="2400" i="1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результативности </a:t>
            </a:r>
            <a:r>
              <a:rPr lang="ru-RU" sz="2400" i="1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профилактической</a:t>
            </a:r>
            <a:r>
              <a:rPr lang="ru-RU" sz="2400" i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ru-RU" sz="2400" i="1" spc="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i="1" spc="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семьями,</a:t>
            </a:r>
            <a:r>
              <a:rPr lang="ru-RU" sz="2400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находящимися</a:t>
            </a:r>
            <a:r>
              <a:rPr lang="ru-RU" sz="2400" i="1" spc="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i="1" spc="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</a:t>
            </a:r>
            <a:r>
              <a:rPr lang="ru-RU" sz="2400" i="1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опасном </a:t>
            </a:r>
            <a:r>
              <a:rPr lang="ru-RU" sz="2400" i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положении.</a:t>
            </a:r>
          </a:p>
        </p:txBody>
      </p:sp>
    </p:spTree>
    <p:extLst>
      <p:ext uri="{BB962C8B-B14F-4D97-AF65-F5344CB8AC3E}">
        <p14:creationId xmlns:p14="http://schemas.microsoft.com/office/powerpoint/2010/main" val="5598030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401080" cy="5786478"/>
          </a:xfrm>
        </p:spPr>
        <p:txBody>
          <a:bodyPr>
            <a:normAutofit/>
          </a:bodyPr>
          <a:lstStyle/>
          <a:p>
            <a:pPr marL="31115" marR="5080" indent="0" algn="just">
              <a:lnSpc>
                <a:spcPct val="100000"/>
              </a:lnSpc>
              <a:spcBef>
                <a:spcPts val="105"/>
              </a:spcBef>
              <a:buNone/>
              <a:tabLst>
                <a:tab pos="382270" algn="l"/>
              </a:tabLst>
            </a:pPr>
            <a:r>
              <a:rPr lang="ru-RU" sz="2400" b="1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Совместная</a:t>
            </a:r>
            <a:r>
              <a:rPr lang="ru-RU" sz="2400" b="1" spc="-1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</a:t>
            </a:r>
            <a:r>
              <a:rPr lang="ru-RU" sz="24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руководящих</a:t>
            </a:r>
            <a:r>
              <a:rPr lang="ru-RU" sz="2400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указаний,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правил,</a:t>
            </a:r>
            <a:r>
              <a:rPr lang="ru-RU" sz="24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порядков,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регламентов,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обязательных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2400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субъектами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(участниками)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межведомственного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sz="2400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ru-RU" sz="2400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совместной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работе.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spc="-1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115" marR="5080" indent="0" algn="just">
              <a:lnSpc>
                <a:spcPct val="100000"/>
              </a:lnSpc>
              <a:spcBef>
                <a:spcPts val="105"/>
              </a:spcBef>
              <a:buNone/>
              <a:tabLst>
                <a:tab pos="382270" algn="l"/>
              </a:tabLst>
            </a:pPr>
            <a:r>
              <a:rPr lang="ru-RU" sz="2400" i="1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Согласование</a:t>
            </a:r>
            <a:r>
              <a:rPr lang="ru-RU" sz="2400" i="1" spc="-2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документов,</a:t>
            </a:r>
            <a:r>
              <a:rPr lang="ru-RU" sz="2400" i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необходимых</a:t>
            </a:r>
            <a:r>
              <a:rPr lang="ru-RU" sz="2400" i="1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7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ru-RU" sz="2400" i="1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2400" i="1" spc="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организационных</a:t>
            </a:r>
            <a:r>
              <a:rPr lang="ru-RU" sz="2400" i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аспектов </a:t>
            </a:r>
            <a:r>
              <a:rPr lang="ru-RU" sz="2400" i="1" spc="-5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</a:t>
            </a:r>
            <a:r>
              <a:rPr lang="ru-RU" sz="2400" i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межведомственного</a:t>
            </a:r>
            <a:r>
              <a:rPr lang="ru-RU" sz="2400" i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взаимодействия,</a:t>
            </a:r>
            <a:r>
              <a:rPr lang="ru-RU" sz="2400" i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5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</a:t>
            </a:r>
            <a:r>
              <a:rPr lang="ru-RU" sz="2400" i="1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i="1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ru-RU" sz="2400" i="1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осуществления </a:t>
            </a:r>
            <a:r>
              <a:rPr lang="ru-RU" sz="2400" i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самой </a:t>
            </a:r>
            <a:r>
              <a:rPr lang="ru-RU" sz="2400" i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совместной</a:t>
            </a:r>
            <a:r>
              <a:rPr lang="ru-RU" sz="2400" i="1" spc="-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</a:t>
            </a:r>
            <a:r>
              <a:rPr lang="ru-RU" sz="2400" i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</a:p>
          <a:p>
            <a:pPr marL="0" marR="808355" indent="0" algn="just">
              <a:lnSpc>
                <a:spcPct val="100000"/>
              </a:lnSpc>
              <a:spcBef>
                <a:spcPts val="5"/>
              </a:spcBef>
              <a:buNone/>
              <a:tabLst>
                <a:tab pos="312420" algn="l"/>
              </a:tabLst>
            </a:pPr>
            <a:r>
              <a:rPr lang="ru-RU" sz="2400" b="1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Проведение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совместных</a:t>
            </a:r>
            <a:r>
              <a:rPr lang="ru-RU" sz="2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комплексных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целевых</a:t>
            </a:r>
            <a:r>
              <a:rPr lang="ru-RU" sz="24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мероприятий,</a:t>
            </a:r>
            <a:r>
              <a:rPr lang="ru-RU" sz="2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spc="6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65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400" spc="-6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spc="-5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мероприятий,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направленных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4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системы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профилактики,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</a:t>
            </a:r>
            <a:r>
              <a:rPr lang="ru-RU" sz="24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проверок,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проектов,</a:t>
            </a:r>
            <a:r>
              <a:rPr lang="ru-RU" sz="24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6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т.д.</a:t>
            </a:r>
          </a:p>
          <a:p>
            <a:pPr marL="273050" indent="-273050" algn="just">
              <a:buFont typeface="Arial" panose="020B0604020202020204" pitchFamily="34" charset="0"/>
              <a:buChar char="•"/>
              <a:tabLst>
                <a:tab pos="273050" algn="l"/>
              </a:tabLst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1494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401080" cy="5786478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2400" b="1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</a:t>
            </a:r>
            <a:r>
              <a:rPr lang="ru-RU" sz="2400" b="1" spc="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обмена</a:t>
            </a:r>
            <a:r>
              <a:rPr lang="ru-RU" sz="2400" b="1" spc="4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информацией,</a:t>
            </a:r>
            <a:r>
              <a:rPr lang="ru-RU" sz="2400" b="1" spc="3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</a:t>
            </a:r>
            <a:r>
              <a:rPr lang="ru-RU" sz="2400" b="1" spc="4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4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b="1" spc="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ее</a:t>
            </a:r>
            <a:r>
              <a:rPr lang="ru-RU" sz="2400" b="1" spc="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содержанию</a:t>
            </a:r>
            <a:r>
              <a:rPr lang="ru-RU" sz="2400" b="1" spc="3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формам</a:t>
            </a:r>
            <a:r>
              <a:rPr lang="ru-RU" sz="2400" b="1" spc="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представления,</a:t>
            </a:r>
            <a:r>
              <a:rPr lang="ru-RU" sz="2400" b="1" spc="4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="1" spc="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3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</a:t>
            </a:r>
            <a:r>
              <a:rPr lang="ru-RU" sz="2400" b="1" spc="4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</a:t>
            </a:r>
            <a:r>
              <a:rPr lang="ru-RU" sz="2400" b="1" spc="4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="1" spc="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электронном</a:t>
            </a:r>
            <a:r>
              <a:rPr lang="ru-RU" sz="2400" b="1" spc="5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виде, </a:t>
            </a:r>
            <a:r>
              <a:rPr lang="ru-RU" sz="2400" b="1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</a:t>
            </a:r>
            <a:r>
              <a:rPr lang="ru-RU" sz="2400" b="1" spc="5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3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закрепить</a:t>
            </a:r>
            <a:r>
              <a:rPr lang="ru-RU" sz="2400" b="1" spc="4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="1" spc="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</a:t>
            </a:r>
            <a:r>
              <a:rPr lang="ru-RU" sz="2400" b="1" spc="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(регламенте)</a:t>
            </a:r>
            <a:r>
              <a:rPr lang="ru-RU" sz="2400" b="1" spc="5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межведомственного </a:t>
            </a:r>
            <a:r>
              <a:rPr lang="ru-RU" sz="2400" b="1" spc="-57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взаимодействия,</a:t>
            </a:r>
            <a:r>
              <a:rPr lang="ru-RU" sz="2400" b="1" spc="10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</a:t>
            </a:r>
            <a:r>
              <a:rPr lang="ru-RU" sz="2400" b="1" spc="7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</a:t>
            </a:r>
            <a:r>
              <a:rPr lang="ru-RU" sz="2400" b="1" spc="9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иметь</a:t>
            </a:r>
            <a:r>
              <a:rPr lang="ru-RU" sz="2400" b="1" spc="7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статус</a:t>
            </a:r>
            <a:r>
              <a:rPr lang="ru-RU" sz="2400" b="1" spc="8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2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нормативного </a:t>
            </a:r>
            <a:r>
              <a:rPr lang="ru-RU" sz="2400" b="1" spc="-2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правового</a:t>
            </a:r>
            <a:r>
              <a:rPr lang="ru-RU" sz="2400" b="1" spc="4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3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акта</a:t>
            </a:r>
            <a:r>
              <a:rPr lang="ru-RU" sz="2400" b="1" spc="-3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5715" indent="0" algn="just">
              <a:lnSpc>
                <a:spcPct val="100000"/>
              </a:lnSpc>
              <a:spcBef>
                <a:spcPts val="105"/>
              </a:spcBef>
              <a:buNone/>
            </a:pPr>
            <a:endParaRPr lang="ru-RU" sz="2400" i="1" spc="-5" dirty="0" smtClean="0">
              <a:solidFill>
                <a:srgbClr val="1F4E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5715" indent="0" algn="just">
              <a:lnSpc>
                <a:spcPct val="100000"/>
              </a:lnSpc>
              <a:spcBef>
                <a:spcPts val="105"/>
              </a:spcBef>
              <a:buNone/>
            </a:pPr>
            <a:r>
              <a:rPr lang="ru-RU" sz="2400" i="1" spc="-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sz="2400" i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разработке</a:t>
            </a:r>
            <a:r>
              <a:rPr lang="ru-RU" sz="2400" i="1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</a:t>
            </a:r>
            <a:r>
              <a:rPr lang="ru-RU" sz="2400" i="1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1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i="1" spc="-1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содержанию,</a:t>
            </a:r>
            <a:r>
              <a:rPr lang="ru-RU" sz="2400" i="1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формам</a:t>
            </a:r>
            <a:r>
              <a:rPr lang="ru-RU" sz="2400" i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i="1" spc="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условиям</a:t>
            </a:r>
            <a:r>
              <a:rPr lang="ru-RU" sz="2400" i="1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обмена </a:t>
            </a:r>
            <a:r>
              <a:rPr lang="ru-RU" sz="2400" i="1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информацией,</a:t>
            </a:r>
            <a:r>
              <a:rPr lang="ru-RU" sz="2400" i="1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i="1" spc="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</a:t>
            </a:r>
            <a:r>
              <a:rPr lang="ru-RU" sz="2400" i="1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</a:t>
            </a:r>
            <a:r>
              <a:rPr lang="ru-RU" sz="2400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</a:t>
            </a:r>
            <a:r>
              <a:rPr lang="ru-RU" sz="2400" i="1" spc="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электронном</a:t>
            </a:r>
            <a:r>
              <a:rPr lang="ru-RU" sz="2400" i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виде,</a:t>
            </a:r>
            <a:r>
              <a:rPr lang="ru-RU" sz="2400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целесообразно </a:t>
            </a:r>
            <a:r>
              <a:rPr lang="ru-RU" sz="2400" i="1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предусмотреть: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5080" indent="0" algn="just">
              <a:lnSpc>
                <a:spcPct val="100000"/>
              </a:lnSpc>
              <a:buNone/>
            </a:pPr>
            <a:r>
              <a:rPr lang="ru-RU" sz="2400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400" i="1" spc="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</a:t>
            </a:r>
            <a:r>
              <a:rPr lang="ru-RU" sz="2400" i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(определение)</a:t>
            </a:r>
            <a:r>
              <a:rPr lang="ru-RU" sz="2400" i="1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оператора</a:t>
            </a:r>
            <a:r>
              <a:rPr lang="ru-RU" sz="2400" i="1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</a:t>
            </a:r>
            <a:r>
              <a:rPr lang="ru-RU" sz="2400" i="1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межведомственного </a:t>
            </a:r>
            <a:r>
              <a:rPr lang="ru-RU" sz="2400" i="1" spc="-5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взаимодействия,</a:t>
            </a:r>
            <a:r>
              <a:rPr lang="ru-RU" sz="2400" i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</a:t>
            </a:r>
            <a:r>
              <a:rPr lang="ru-RU" sz="2400" i="1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4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</a:t>
            </a:r>
            <a:r>
              <a:rPr lang="ru-RU" sz="2400" i="1" spc="-3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осуществлять</a:t>
            </a:r>
            <a:r>
              <a:rPr lang="ru-RU" sz="2400" i="1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</a:t>
            </a:r>
            <a:r>
              <a:rPr lang="ru-RU" sz="2400" i="1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ее </a:t>
            </a:r>
            <a:r>
              <a:rPr lang="ru-RU" sz="2400" i="1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функционирования</a:t>
            </a:r>
            <a:r>
              <a:rPr lang="ru-RU" sz="2400" i="1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i="1" spc="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</a:t>
            </a:r>
            <a:r>
              <a:rPr lang="ru-RU" sz="2400" i="1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i="1" spc="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3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законодательством</a:t>
            </a:r>
            <a:r>
              <a:rPr lang="ru-RU" sz="2400" i="1" spc="-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</a:t>
            </a:r>
            <a:r>
              <a:rPr lang="ru-RU" sz="2400" i="1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</a:t>
            </a:r>
            <a:r>
              <a:rPr lang="ru-RU" sz="2400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i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информации, </a:t>
            </a:r>
            <a:r>
              <a:rPr lang="ru-RU" sz="2400" i="1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информационных </a:t>
            </a:r>
            <a:r>
              <a:rPr lang="ru-RU" sz="2400" i="1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 </a:t>
            </a:r>
            <a:r>
              <a:rPr lang="ru-RU" sz="2400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i="1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защиты </a:t>
            </a:r>
            <a:r>
              <a:rPr lang="ru-RU" sz="2400" i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информации;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215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401080" cy="619268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2400" i="1" spc="-2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во</a:t>
            </a:r>
            <a:r>
              <a:rPr lang="ru-RU" sz="2400" i="1" spc="-5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</a:t>
            </a:r>
            <a:r>
              <a:rPr lang="ru-RU" sz="2400" i="1" spc="-8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i="1" spc="-3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жн</a:t>
            </a:r>
            <a:r>
              <a:rPr lang="ru-RU" sz="2400" i="1" spc="-3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i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сть </a:t>
            </a:r>
            <a:r>
              <a:rPr lang="ru-RU" sz="2400" i="1" spc="-1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</a:t>
            </a:r>
            <a:r>
              <a:rPr lang="ru-RU" sz="2400" i="1" spc="-6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i="1" spc="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i="1" spc="-1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ru-RU" sz="2400" i="1" spc="-10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i="1" spc="-1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i="1" spc="-2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i="1" spc="-1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ани</a:t>
            </a:r>
            <a:r>
              <a:rPr lang="ru-RU" sz="2400" i="1" spc="-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400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i="1" spc="-2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400" i="1" spc="-1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i="1" spc="-2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i="1" spc="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</a:t>
            </a:r>
            <a:r>
              <a:rPr lang="ru-RU" sz="2400" i="1" spc="-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i="1" spc="-2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i="1" spc="-10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i="1" spc="-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i="1" spc="-3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i="1" spc="-1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</a:t>
            </a:r>
            <a:r>
              <a:rPr lang="ru-RU" sz="2400" i="1" spc="-2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i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ых </a:t>
            </a:r>
            <a:r>
              <a:rPr lang="ru-RU" sz="2400" i="1" spc="-4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400" i="1" spc="-2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i="1" spc="-8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400" i="1" spc="-1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</a:t>
            </a:r>
            <a:r>
              <a:rPr lang="ru-RU" sz="2400" i="1" spc="-1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i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ых и </a:t>
            </a:r>
            <a:r>
              <a:rPr lang="ru-RU" sz="2400" i="1" spc="-2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классификаторов </a:t>
            </a:r>
            <a:r>
              <a:rPr lang="ru-RU" sz="2400" i="1" spc="-1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информационных </a:t>
            </a:r>
            <a:r>
              <a:rPr lang="ru-RU" sz="2400" i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i="1" spc="-1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i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i="1" spc="-2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</a:t>
            </a:r>
            <a:r>
              <a:rPr lang="ru-RU" sz="2400" i="1" spc="-1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i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3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i="1" spc="-5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i="1" spc="-2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i="1" spc="-10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i="1" spc="1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i="1" spc="-4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2400" i="1" spc="-1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</a:t>
            </a:r>
            <a:r>
              <a:rPr lang="ru-RU" sz="2400" i="1" spc="-2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i="1" spc="-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</a:t>
            </a:r>
            <a:r>
              <a:rPr lang="ru-RU" sz="2400" i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ru-RU" sz="2400" i="1" spc="-12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400" i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i="1" spc="-1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i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i="1" spc="-2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теме межведомственного взаимодействия. Доступ участников межведомственного взаимодействия </a:t>
            </a:r>
            <a:r>
              <a:rPr lang="ru-RU" sz="2400" i="1" spc="-12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400" i="1" spc="-3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2400" i="1" spc="-4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</a:t>
            </a:r>
            <a:r>
              <a:rPr lang="ru-RU" sz="2400" i="1" spc="-1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i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i="1" spc="-2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i="1" spc="-1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онн</a:t>
            </a:r>
            <a:r>
              <a:rPr lang="ru-RU" sz="2400" i="1" spc="-2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2400" i="1" spc="-5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i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</a:t>
            </a:r>
            <a:r>
              <a:rPr lang="ru-RU" sz="2400" i="1" spc="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i="1" spc="-1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i="1" spc="-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2400" i="1" spc="-1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i="1" spc="-3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</a:t>
            </a:r>
            <a:r>
              <a:rPr lang="ru-RU" sz="2400" i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1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осуществления</a:t>
            </a:r>
            <a:r>
              <a:rPr lang="ru-RU" sz="2400" i="1" spc="-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3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межведомственного</a:t>
            </a:r>
            <a:r>
              <a:rPr lang="ru-RU" sz="2400" i="1" spc="-2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</a:t>
            </a:r>
            <a:r>
              <a:rPr lang="ru-RU" sz="2400" i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2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</a:t>
            </a:r>
            <a:r>
              <a:rPr lang="ru-RU" sz="2400" i="1" spc="-2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предоставлять </a:t>
            </a:r>
            <a:r>
              <a:rPr lang="ru-RU" sz="2400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i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</a:t>
            </a:r>
            <a:r>
              <a:rPr lang="ru-RU" sz="2400" i="1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информации, </a:t>
            </a:r>
            <a:r>
              <a:rPr lang="ru-RU" sz="2400" i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2400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i="1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</a:t>
            </a:r>
            <a:r>
              <a:rPr lang="ru-RU" sz="2400" i="1" spc="-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которой </a:t>
            </a:r>
            <a:r>
              <a:rPr lang="ru-RU" sz="2400" i="1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необходимы </a:t>
            </a:r>
            <a:r>
              <a:rPr lang="ru-RU" sz="2400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i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целях </a:t>
            </a:r>
            <a:r>
              <a:rPr lang="ru-RU" sz="2400" i="1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</a:t>
            </a:r>
            <a:r>
              <a:rPr lang="ru-RU" sz="2400" i="1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полномочий, возложенных </a:t>
            </a:r>
            <a:r>
              <a:rPr lang="ru-RU" sz="2400" i="1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i="1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субъектов </a:t>
            </a:r>
            <a:r>
              <a:rPr lang="ru-RU" sz="2400" i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(участников) </a:t>
            </a:r>
            <a:r>
              <a:rPr lang="ru-RU" sz="2400" i="1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межведомственного</a:t>
            </a:r>
            <a:r>
              <a:rPr lang="ru-RU" sz="2400" i="1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взаимодействия;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 marR="5080" indent="0" algn="just">
              <a:buNone/>
            </a:pPr>
            <a:r>
              <a:rPr lang="ru-RU" sz="2400" spc="-1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i="1" spc="-1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защиту</a:t>
            </a:r>
            <a:r>
              <a:rPr lang="ru-RU" sz="2400" i="1" spc="-1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передаваемых</a:t>
            </a:r>
            <a:r>
              <a:rPr lang="ru-RU" sz="2400" i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</a:t>
            </a:r>
            <a:r>
              <a:rPr lang="ru-RU" sz="2400" i="1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i="1" spc="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(или)</a:t>
            </a:r>
            <a:r>
              <a:rPr lang="ru-RU" sz="2400" i="1" spc="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  <a:r>
              <a:rPr lang="ru-RU" sz="2400" i="1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5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400" i="1" spc="-4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несанкционированного</a:t>
            </a:r>
            <a:r>
              <a:rPr lang="ru-RU" sz="2400" i="1" spc="26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доступа,</a:t>
            </a:r>
            <a:r>
              <a:rPr lang="ru-RU" sz="2400" i="1" spc="27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искажения</a:t>
            </a:r>
            <a:r>
              <a:rPr lang="ru-RU" sz="2400" i="1" spc="26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sz="2400" i="1" spc="26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блокирования</a:t>
            </a:r>
            <a:r>
              <a:rPr lang="ru-RU" sz="2400" i="1" spc="26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i="1" spc="27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2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момента </a:t>
            </a:r>
            <a:r>
              <a:rPr lang="ru-RU" sz="2400" i="1" spc="-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</a:t>
            </a:r>
            <a:r>
              <a:rPr lang="ru-RU" sz="2400" i="1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i="1" spc="-2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указанных документов </a:t>
            </a:r>
            <a:r>
              <a:rPr lang="ru-RU" sz="2400" i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i="1" spc="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</a:t>
            </a:r>
            <a:r>
              <a:rPr lang="ru-RU" sz="2400" i="1" spc="-1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i="1" spc="-2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i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i="1" spc="-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i="1" spc="-1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i="1" spc="-1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</a:t>
            </a:r>
            <a:r>
              <a:rPr lang="ru-RU" sz="2400" i="1" spc="-2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i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ции</a:t>
            </a:r>
          </a:p>
          <a:p>
            <a:pPr marL="12065" marR="5080" indent="0" algn="just">
              <a:buNone/>
            </a:pPr>
            <a:r>
              <a:rPr lang="ru-RU" sz="2400" i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</a:t>
            </a:r>
            <a:r>
              <a:rPr lang="ru-RU" sz="2400" i="1" spc="-1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i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i="1" spc="-2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400" i="1" spc="-3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i="1" spc="-1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i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i="1" spc="-3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межведомственного</a:t>
            </a:r>
            <a:r>
              <a:rPr lang="ru-RU" sz="2400" i="1" spc="-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i="1" spc="-2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взаимодействия;</a:t>
            </a:r>
          </a:p>
          <a:p>
            <a:pPr marL="12065" marR="5080" indent="0" algn="just">
              <a:buNone/>
            </a:pPr>
            <a:r>
              <a:rPr lang="ru-RU" sz="2400" i="1" spc="-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условия </a:t>
            </a:r>
            <a:r>
              <a:rPr lang="ru-RU" sz="2400" i="1" spc="-2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sz="2400" i="1" spc="-3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межведомственного</a:t>
            </a:r>
            <a:r>
              <a:rPr lang="ru-RU" sz="2400" i="1" spc="1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взаимодействия;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 marR="5080" indent="0">
              <a:lnSpc>
                <a:spcPct val="100000"/>
              </a:lnSpc>
              <a:buNone/>
              <a:tabLst>
                <a:tab pos="355600" algn="l"/>
                <a:tab pos="356235" algn="l"/>
              </a:tabLst>
            </a:pPr>
            <a:r>
              <a:rPr lang="ru-RU" sz="2400" i="1" spc="-5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форму</a:t>
            </a:r>
            <a:r>
              <a:rPr lang="ru-RU" sz="2400" i="1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</a:t>
            </a:r>
            <a:r>
              <a:rPr lang="ru-RU" sz="2400" i="1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межведомственного</a:t>
            </a:r>
            <a:r>
              <a:rPr lang="ru-RU" sz="2400" i="1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запроса</a:t>
            </a:r>
            <a:r>
              <a:rPr lang="ru-RU" sz="2400" i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i="1" spc="-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ответа</a:t>
            </a:r>
            <a:r>
              <a:rPr lang="ru-RU" sz="2400" i="1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400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</a:t>
            </a:r>
            <a:r>
              <a:rPr lang="ru-RU" sz="2400" i="1" spc="-5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запрос;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 marR="6350" indent="0">
              <a:lnSpc>
                <a:spcPct val="100000"/>
              </a:lnSpc>
              <a:buNone/>
              <a:tabLst>
                <a:tab pos="355600" algn="l"/>
                <a:tab pos="356235" algn="l"/>
              </a:tabLst>
            </a:pPr>
            <a:r>
              <a:rPr lang="ru-RU" sz="2400" i="1" spc="-20" dirty="0" smtClean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ответственность </a:t>
            </a:r>
            <a:r>
              <a:rPr lang="ru-RU" sz="2400" i="1" spc="-4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ru-RU" sz="2400" i="1" spc="-3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несвоевременное предоставление </a:t>
            </a:r>
            <a:r>
              <a:rPr lang="ru-RU" sz="2400" i="1" spc="-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</a:t>
            </a:r>
            <a:r>
              <a:rPr lang="ru-RU" sz="2400" i="1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i="1" spc="-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(или) </a:t>
            </a:r>
            <a:r>
              <a:rPr lang="ru-RU" sz="2400" i="1" spc="-5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1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</a:t>
            </a:r>
            <a:r>
              <a:rPr lang="ru-RU" sz="2400" i="1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i="1" spc="1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</a:t>
            </a:r>
            <a:r>
              <a:rPr lang="ru-RU" sz="2400" i="1" spc="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3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межведомственного</a:t>
            </a:r>
            <a:r>
              <a:rPr lang="ru-RU" sz="2400" i="1" spc="-25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spc="-20" dirty="0">
                <a:solidFill>
                  <a:srgbClr val="1F4E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взаимодействия.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" marR="5080" indent="0" algn="just">
              <a:buNone/>
            </a:pPr>
            <a:endParaRPr lang="ru-RU" sz="2400" dirty="0">
              <a:latin typeface="Microsoft Sans Serif"/>
              <a:cs typeface="Microsoft Sans Serif"/>
            </a:endParaRPr>
          </a:p>
          <a:p>
            <a:pPr marL="12065" marR="5080" indent="0" algn="just">
              <a:lnSpc>
                <a:spcPct val="100000"/>
              </a:lnSpc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95250">
              <a:buNone/>
            </a:pPr>
            <a:endParaRPr lang="ru-RU" sz="2400" dirty="0">
              <a:latin typeface="Microsoft Sans Serif"/>
              <a:cs typeface="Microsoft Sans Serif"/>
            </a:endParaRPr>
          </a:p>
          <a:p>
            <a:pPr marL="0" indent="95250">
              <a:buNone/>
            </a:pPr>
            <a:endParaRPr lang="ru-RU" sz="2400" dirty="0">
              <a:latin typeface="Microsoft Sans Serif"/>
              <a:cs typeface="Microsoft Sans Serif"/>
            </a:endParaRPr>
          </a:p>
          <a:p>
            <a:pPr marL="0" indent="95250">
              <a:buNone/>
            </a:pPr>
            <a:endParaRPr lang="ru-RU" sz="2400" dirty="0">
              <a:latin typeface="Microsoft Sans Serif"/>
              <a:cs typeface="Microsoft Sans Serif"/>
            </a:endParaRPr>
          </a:p>
          <a:p>
            <a:pPr marL="0" indent="95250">
              <a:buNone/>
            </a:pPr>
            <a:endParaRPr lang="ru-RU" sz="2400" dirty="0">
              <a:latin typeface="Microsoft Sans Serif"/>
              <a:cs typeface="Microsoft Sans Serif"/>
            </a:endParaRPr>
          </a:p>
          <a:p>
            <a:pPr marL="0" indent="9525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95250">
              <a:buNone/>
            </a:pP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8815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401080" cy="602530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95"/>
              </a:spcBef>
              <a:buNone/>
            </a:pPr>
            <a:r>
              <a:rPr lang="ru-RU" sz="2400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Во</a:t>
            </a:r>
            <a:r>
              <a:rPr lang="ru-RU" sz="2400" spc="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</a:t>
            </a:r>
            <a:r>
              <a:rPr lang="ru-RU" sz="2400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пункта</a:t>
            </a:r>
            <a:r>
              <a:rPr lang="ru-RU" sz="2400" spc="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ru-RU" sz="24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межведомственного</a:t>
            </a:r>
            <a:r>
              <a:rPr lang="ru-RU" sz="2400" spc="6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комплекса </a:t>
            </a:r>
            <a:r>
              <a:rPr lang="ru-RU" sz="2400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дополнительных</a:t>
            </a:r>
            <a:r>
              <a:rPr lang="ru-RU" sz="2400" spc="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</a:t>
            </a:r>
            <a:r>
              <a:rPr lang="ru-RU" sz="24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4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</a:t>
            </a:r>
            <a:r>
              <a:rPr lang="ru-RU" sz="2400" spc="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</a:t>
            </a:r>
            <a:r>
              <a:rPr lang="ru-RU" sz="24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 </a:t>
            </a:r>
            <a:r>
              <a:rPr lang="ru-RU" sz="2400" b="1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безнадзорности</a:t>
            </a:r>
            <a:r>
              <a:rPr lang="ru-RU" sz="2400" b="1" spc="3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правонарушений</a:t>
            </a:r>
            <a:r>
              <a:rPr lang="ru-RU" sz="2400" b="1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</a:t>
            </a:r>
            <a:r>
              <a:rPr lang="ru-RU" sz="2400" b="1" spc="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2020-2021</a:t>
            </a:r>
            <a:r>
              <a:rPr lang="ru-RU" sz="2400" b="1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годы,</a:t>
            </a:r>
            <a:r>
              <a:rPr lang="ru-RU" sz="24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утвержденного</a:t>
            </a:r>
            <a:r>
              <a:rPr lang="ru-RU" sz="2400" b="1" spc="6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пунктом</a:t>
            </a:r>
            <a:r>
              <a:rPr lang="ru-RU" sz="2400" b="1" spc="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раздела</a:t>
            </a:r>
            <a:r>
              <a:rPr lang="ru-RU" sz="2400" b="1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sz="24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протокола </a:t>
            </a:r>
            <a:r>
              <a:rPr lang="ru-RU" sz="2400" b="1" spc="-59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заочного</a:t>
            </a:r>
            <a:r>
              <a:rPr lang="ru-RU" sz="2400" b="1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заседания</a:t>
            </a:r>
            <a:r>
              <a:rPr lang="ru-RU" sz="24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Правительственной</a:t>
            </a:r>
            <a:r>
              <a:rPr lang="ru-RU" sz="2400" b="1" spc="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</a:t>
            </a:r>
            <a:r>
              <a:rPr lang="ru-RU" sz="2400" b="1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4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делам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</a:t>
            </a:r>
            <a:r>
              <a:rPr lang="ru-RU" sz="2400" b="1" spc="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защите</a:t>
            </a:r>
            <a:r>
              <a:rPr lang="ru-RU" sz="2400" b="1" spc="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ru-RU" sz="24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 </a:t>
            </a:r>
            <a:r>
              <a:rPr lang="ru-RU" sz="2400" b="1" spc="-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2400" b="1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июня</a:t>
            </a:r>
            <a:r>
              <a:rPr lang="ru-RU" sz="2400" b="1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2400" b="1" spc="-1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2400" b="1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25, </a:t>
            </a:r>
            <a:r>
              <a:rPr lang="ru-RU" sz="2400" b="1" spc="-1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400" b="1" spc="3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России,</a:t>
            </a:r>
            <a:r>
              <a:rPr lang="ru-RU" sz="24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МВД</a:t>
            </a:r>
            <a:r>
              <a:rPr lang="ru-RU" sz="2400" b="1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России,</a:t>
            </a:r>
            <a:r>
              <a:rPr lang="ru-RU" sz="24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400" b="1" spc="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2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разработали рекомендации об организации межведомственного взаимодействия и обмена информацией между образовательными организациями и органами внутренних дел о несовершеннолетних, в отношении которых проводится индивидуальная профилактическая работа, а также о выявленных несовершеннолетних «группы риска». 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7129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401080" cy="602530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95"/>
              </a:spcBef>
              <a:buNone/>
            </a:pPr>
            <a:r>
              <a:rPr lang="ru-RU" sz="2400" spc="-2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(Письмо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400" spc="-484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межведомственном</a:t>
            </a:r>
            <a:r>
              <a:rPr lang="ru-RU" sz="2400" spc="6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взаимодействии»</a:t>
            </a:r>
            <a:r>
              <a:rPr lang="ru-RU" sz="2400" spc="6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</a:t>
            </a:r>
            <a:r>
              <a:rPr lang="ru-RU" sz="2400" spc="6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просвещения</a:t>
            </a:r>
            <a:r>
              <a:rPr lang="ru-RU" sz="2400" spc="6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  <a:r>
              <a:rPr lang="ru-RU" sz="24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2400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400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ноября</a:t>
            </a:r>
            <a:r>
              <a:rPr lang="ru-RU" sz="2400" spc="-2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r>
              <a:rPr lang="ru-RU" sz="2400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07-6607,</a:t>
            </a:r>
            <a:r>
              <a:rPr lang="ru-RU" sz="2400" spc="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</a:t>
            </a:r>
            <a:r>
              <a:rPr lang="ru-RU" sz="2400" spc="6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внутренних</a:t>
            </a:r>
            <a:r>
              <a:rPr lang="ru-RU" sz="2400" spc="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</a:t>
            </a:r>
            <a:r>
              <a:rPr lang="ru-RU" sz="24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  <a:r>
              <a:rPr lang="ru-RU" sz="24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24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ноября 2020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5"/>
              </a:spcBef>
              <a:buNone/>
            </a:pPr>
            <a:r>
              <a:rPr lang="ru-RU" sz="24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ноября</a:t>
            </a:r>
            <a:r>
              <a:rPr lang="ru-RU" sz="2400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r>
              <a:rPr lang="ru-RU" sz="24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МН-11/1548).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105"/>
              </a:spcBef>
              <a:buNone/>
            </a:pP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</a:t>
            </a:r>
            <a:r>
              <a:rPr lang="ru-RU" sz="2400" spc="-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</a:t>
            </a:r>
            <a:r>
              <a:rPr lang="ru-RU" sz="2400" spc="-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адресованы</a:t>
            </a:r>
            <a:r>
              <a:rPr lang="ru-RU" sz="2400" spc="-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</a:t>
            </a:r>
          </a:p>
          <a:p>
            <a:pPr marL="143383" marR="376555" indent="0" algn="ctr">
              <a:lnSpc>
                <a:spcPct val="100000"/>
              </a:lnSpc>
              <a:buNone/>
            </a:pP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исполнительной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власти субъектов Российской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Федерации, </a:t>
            </a:r>
            <a:r>
              <a:rPr lang="ru-RU" sz="2400" spc="-5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осуществляющим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</a:t>
            </a:r>
            <a:r>
              <a:rPr lang="ru-RU" sz="2400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сфере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</a:t>
            </a:r>
            <a:r>
              <a:rPr lang="ru-RU" sz="2400" spc="-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</a:t>
            </a:r>
            <a:r>
              <a:rPr lang="ru-RU" sz="24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местного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самоуправления,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осуществляющим</a:t>
            </a:r>
            <a:r>
              <a:rPr lang="ru-RU" sz="24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сфере</a:t>
            </a:r>
            <a:r>
              <a:rPr lang="ru-RU" sz="24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sz="24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(далее</a:t>
            </a:r>
            <a:r>
              <a:rPr lang="ru-RU" sz="2400" spc="-114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79375" marR="72390" indent="0" algn="ctr">
              <a:lnSpc>
                <a:spcPct val="100000"/>
              </a:lnSpc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органы,</a:t>
            </a:r>
            <a:r>
              <a:rPr lang="ru-RU" sz="24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сфере</a:t>
            </a:r>
            <a:r>
              <a:rPr lang="ru-RU" sz="2400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образования),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образовательным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</a:t>
            </a:r>
            <a:r>
              <a:rPr lang="ru-RU" sz="2400" spc="-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</a:t>
            </a:r>
            <a:r>
              <a:rPr lang="ru-RU" sz="2400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том</a:t>
            </a:r>
            <a:r>
              <a:rPr lang="ru-RU" sz="24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</a:t>
            </a:r>
            <a:r>
              <a:rPr lang="ru-RU" sz="2400" spc="-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образовательным организациям</a:t>
            </a:r>
            <a:r>
              <a:rPr lang="ru-RU" sz="2400" spc="-7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</a:t>
            </a:r>
            <a:r>
              <a:rPr lang="ru-RU" sz="24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образования),</a:t>
            </a:r>
            <a:r>
              <a:rPr lang="ru-RU" sz="2400" spc="-5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территориальным</a:t>
            </a:r>
            <a:r>
              <a:rPr lang="ru-RU" sz="24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 </a:t>
            </a:r>
            <a:r>
              <a:rPr lang="ru-RU" sz="2400" spc="-5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МВД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России,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комиссиям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делам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spc="-5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их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субъектов</a:t>
            </a:r>
            <a:r>
              <a:rPr lang="ru-RU" sz="2400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</a:t>
            </a:r>
            <a:r>
              <a:rPr lang="ru-RU" sz="2400" spc="-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r>
              <a:rPr lang="ru-RU" sz="2400" spc="-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территориального</a:t>
            </a:r>
            <a:r>
              <a:rPr lang="ru-RU" sz="2400" spc="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(муниципального)</a:t>
            </a:r>
            <a:r>
              <a:rPr lang="ru-RU" sz="2400" spc="-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6735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401080" cy="6025302"/>
          </a:xfrm>
        </p:spPr>
        <p:txBody>
          <a:bodyPr>
            <a:noAutofit/>
          </a:bodyPr>
          <a:lstStyle/>
          <a:p>
            <a:pPr marL="0" marR="460375" indent="0" algn="just">
              <a:lnSpc>
                <a:spcPct val="100000"/>
              </a:lnSpc>
              <a:buNone/>
            </a:pPr>
            <a:endParaRPr lang="ru-RU" sz="2400" b="1" spc="-2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460375" indent="0" algn="just">
              <a:buNone/>
            </a:pPr>
            <a:r>
              <a:rPr lang="ru-RU" sz="2400" b="1" spc="-2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spc="-2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</a:t>
            </a:r>
            <a:r>
              <a:rPr lang="ru-RU" sz="2400" spc="-1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межведомственного </a:t>
            </a:r>
            <a:r>
              <a:rPr lang="ru-RU" sz="2400" spc="-65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</a:t>
            </a:r>
            <a:r>
              <a:rPr lang="ru-RU" sz="2400" spc="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опираться</a:t>
            </a:r>
            <a:r>
              <a:rPr lang="ru-RU" sz="24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</a:p>
          <a:p>
            <a:pPr marL="0" marR="460375" indent="0" algn="just">
              <a:lnSpc>
                <a:spcPct val="100000"/>
              </a:lnSpc>
              <a:buNone/>
            </a:pPr>
            <a:r>
              <a:rPr lang="ru-RU" sz="2400" spc="-2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</a:t>
            </a:r>
            <a:r>
              <a:rPr lang="ru-RU" sz="2400" spc="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</a:t>
            </a:r>
            <a:r>
              <a:rPr lang="ru-RU" sz="2400" spc="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400" spc="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совершенствованию </a:t>
            </a:r>
            <a:r>
              <a:rPr lang="ru-RU" sz="2400" spc="-6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межведомственного</a:t>
            </a:r>
            <a:r>
              <a:rPr lang="ru-RU" sz="2400" spc="4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</a:t>
            </a:r>
            <a:r>
              <a:rPr lang="ru-RU" sz="2400" spc="4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</a:t>
            </a:r>
            <a:r>
              <a:rPr lang="ru-RU" sz="2400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учреждений</a:t>
            </a:r>
            <a:r>
              <a:rPr lang="ru-RU" sz="2400" spc="1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</a:t>
            </a:r>
            <a:r>
              <a:rPr lang="ru-RU" sz="24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</a:t>
            </a:r>
            <a:r>
              <a:rPr lang="ru-RU" sz="2400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безнадзорности</a:t>
            </a:r>
            <a:r>
              <a:rPr lang="ru-RU" sz="2400" spc="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правонарушений</a:t>
            </a:r>
            <a:r>
              <a:rPr lang="ru-RU" sz="2400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</a:t>
            </a:r>
            <a:r>
              <a:rPr lang="ru-RU" sz="24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семьями,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находящимися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опасном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положении (письмо </a:t>
            </a:r>
            <a:r>
              <a:rPr lang="ru-RU" sz="2400" spc="-25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2400" spc="-2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23.08.2017 №ТС-702/07 « О направлении методических рекомендаций» (вместе с «Методическими рекомендациями по совершенствованию межведомственного взаимодействия органов и учреждений системы профилактики»).</a:t>
            </a:r>
          </a:p>
          <a:p>
            <a:pPr marL="0" marR="460375" indent="0" algn="just">
              <a:lnSpc>
                <a:spcPct val="100000"/>
              </a:lnSpc>
              <a:buNone/>
            </a:pPr>
            <a:endParaRPr lang="ru-RU" sz="2400" spc="-25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460375" indent="0" algn="just">
              <a:lnSpc>
                <a:spcPct val="100000"/>
              </a:lnSpc>
              <a:buNone/>
            </a:pPr>
            <a:endParaRPr lang="ru-RU" sz="2400" spc="-25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460375" indent="0" algn="just">
              <a:lnSpc>
                <a:spcPct val="100000"/>
              </a:lnSpc>
              <a:buNone/>
            </a:pPr>
            <a:endParaRPr lang="ru-RU" sz="2400" spc="-25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460375" indent="0" algn="just">
              <a:lnSpc>
                <a:spcPct val="100000"/>
              </a:lnSpc>
              <a:buNone/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6226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401080" cy="6025302"/>
          </a:xfrm>
        </p:spPr>
        <p:txBody>
          <a:bodyPr>
            <a:noAutofit/>
          </a:bodyPr>
          <a:lstStyle/>
          <a:p>
            <a:pPr marL="0" marR="5080" indent="0" algn="just">
              <a:lnSpc>
                <a:spcPct val="100000"/>
              </a:lnSpc>
              <a:spcBef>
                <a:spcPts val="100"/>
              </a:spcBef>
              <a:buNone/>
              <a:tabLst>
                <a:tab pos="2478405" algn="l"/>
              </a:tabLs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109728" marR="327660" indent="0" algn="ctr">
              <a:lnSpc>
                <a:spcPct val="100000"/>
              </a:lnSpc>
              <a:spcBef>
                <a:spcPts val="100"/>
              </a:spcBef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800" b="1" spc="-5" dirty="0">
                <a:solidFill>
                  <a:srgbClr val="002060"/>
                </a:solidFill>
                <a:latin typeface="Arial"/>
                <a:cs typeface="Arial"/>
              </a:rPr>
              <a:t>Профилактика</a:t>
            </a:r>
            <a:endParaRPr lang="ru-RU" sz="28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12065" marR="5080" indent="0" algn="ctr">
              <a:lnSpc>
                <a:spcPct val="100000"/>
              </a:lnSpc>
              <a:buNone/>
            </a:pPr>
            <a:r>
              <a:rPr lang="ru-RU" sz="2800" spc="-20" dirty="0">
                <a:solidFill>
                  <a:srgbClr val="002060"/>
                </a:solidFill>
                <a:latin typeface="Microsoft Sans Serif"/>
                <a:cs typeface="Microsoft Sans Serif"/>
              </a:rPr>
              <a:t>поведения</a:t>
            </a:r>
            <a:r>
              <a:rPr lang="ru-RU" sz="28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ru-RU" sz="2800" spc="-30" dirty="0">
                <a:solidFill>
                  <a:srgbClr val="002060"/>
                </a:solidFill>
                <a:latin typeface="Microsoft Sans Serif"/>
                <a:cs typeface="Microsoft Sans Serif"/>
              </a:rPr>
              <a:t>молодежи,</a:t>
            </a:r>
            <a:r>
              <a:rPr lang="ru-RU" sz="28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ru-RU" sz="2800" spc="-25" dirty="0">
                <a:solidFill>
                  <a:srgbClr val="002060"/>
                </a:solidFill>
                <a:latin typeface="Microsoft Sans Serif"/>
                <a:cs typeface="Microsoft Sans Serif"/>
              </a:rPr>
              <a:t>разрушающего</a:t>
            </a:r>
            <a:r>
              <a:rPr lang="ru-RU" sz="28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ru-RU" sz="280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основные </a:t>
            </a:r>
            <a:r>
              <a:rPr lang="ru-RU" sz="2800" spc="-6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ru-RU" sz="2800" spc="-15" dirty="0">
                <a:solidFill>
                  <a:srgbClr val="002060"/>
                </a:solidFill>
                <a:latin typeface="Microsoft Sans Serif"/>
                <a:cs typeface="Microsoft Sans Serif"/>
              </a:rPr>
              <a:t>потребности</a:t>
            </a:r>
            <a:r>
              <a:rPr lang="ru-RU" sz="28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ru-RU" sz="2800" spc="-30" dirty="0">
                <a:solidFill>
                  <a:srgbClr val="002060"/>
                </a:solidFill>
                <a:latin typeface="Microsoft Sans Serif"/>
                <a:cs typeface="Microsoft Sans Serif"/>
              </a:rPr>
              <a:t>человека</a:t>
            </a:r>
            <a:r>
              <a:rPr lang="ru-RU" sz="2800" spc="4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Microsoft Sans Serif"/>
                <a:cs typeface="Microsoft Sans Serif"/>
              </a:rPr>
              <a:t>в</a:t>
            </a:r>
            <a:r>
              <a:rPr lang="ru-RU" sz="28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ru-RU" sz="2800" spc="-25" dirty="0">
                <a:solidFill>
                  <a:srgbClr val="002060"/>
                </a:solidFill>
                <a:latin typeface="Microsoft Sans Serif"/>
                <a:cs typeface="Microsoft Sans Serif"/>
              </a:rPr>
              <a:t>безопасности,</a:t>
            </a:r>
            <a:endParaRPr lang="ru-RU" sz="2800" dirty="0">
              <a:solidFill>
                <a:srgbClr val="002060"/>
              </a:solidFill>
              <a:latin typeface="Microsoft Sans Serif"/>
              <a:cs typeface="Microsoft Sans Serif"/>
            </a:endParaRPr>
          </a:p>
          <a:p>
            <a:pPr marL="737743" indent="0" algn="ctr">
              <a:lnSpc>
                <a:spcPct val="100000"/>
              </a:lnSpc>
              <a:buNone/>
            </a:pPr>
            <a:r>
              <a:rPr lang="ru-RU" sz="2800" spc="-25" dirty="0">
                <a:solidFill>
                  <a:srgbClr val="002060"/>
                </a:solidFill>
                <a:latin typeface="Microsoft Sans Serif"/>
                <a:cs typeface="Microsoft Sans Serif"/>
              </a:rPr>
              <a:t>приводящего</a:t>
            </a:r>
            <a:r>
              <a:rPr lang="ru-RU" sz="28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ru-RU" sz="2800" spc="-150" dirty="0">
                <a:solidFill>
                  <a:srgbClr val="002060"/>
                </a:solidFill>
                <a:latin typeface="Microsoft Sans Serif"/>
                <a:cs typeface="Microsoft Sans Serif"/>
              </a:rPr>
              <a:t>к</a:t>
            </a:r>
            <a:r>
              <a:rPr lang="ru-RU" sz="28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ru-RU" sz="2800" spc="-15" dirty="0">
                <a:solidFill>
                  <a:srgbClr val="002060"/>
                </a:solidFill>
                <a:latin typeface="Microsoft Sans Serif"/>
                <a:cs typeface="Microsoft Sans Serif"/>
              </a:rPr>
              <a:t>дестабилизации</a:t>
            </a:r>
            <a:endParaRPr lang="ru-RU" sz="2800" dirty="0">
              <a:solidFill>
                <a:srgbClr val="002060"/>
              </a:solidFill>
              <a:latin typeface="Microsoft Sans Serif"/>
              <a:cs typeface="Microsoft Sans Serif"/>
            </a:endParaRPr>
          </a:p>
          <a:p>
            <a:pPr marL="91440" marR="417195" indent="0" algn="ctr">
              <a:lnSpc>
                <a:spcPct val="100000"/>
              </a:lnSpc>
              <a:buNone/>
            </a:pPr>
            <a:r>
              <a:rPr lang="ru-RU" sz="2800" spc="-25" dirty="0">
                <a:solidFill>
                  <a:srgbClr val="002060"/>
                </a:solidFill>
                <a:latin typeface="Microsoft Sans Serif"/>
                <a:cs typeface="Microsoft Sans Serif"/>
              </a:rPr>
              <a:t>картины</a:t>
            </a:r>
            <a:r>
              <a:rPr lang="ru-RU" sz="2800" spc="1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ru-RU" sz="2800" spc="-15" dirty="0">
                <a:solidFill>
                  <a:srgbClr val="002060"/>
                </a:solidFill>
                <a:latin typeface="Microsoft Sans Serif"/>
                <a:cs typeface="Microsoft Sans Serif"/>
              </a:rPr>
              <a:t>мира,</a:t>
            </a:r>
            <a:r>
              <a:rPr lang="ru-RU" sz="280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ru-RU" sz="2800" spc="-35" dirty="0">
                <a:solidFill>
                  <a:srgbClr val="002060"/>
                </a:solidFill>
                <a:latin typeface="Microsoft Sans Serif"/>
                <a:cs typeface="Microsoft Sans Serif"/>
              </a:rPr>
              <a:t>тяжелым </a:t>
            </a:r>
            <a:r>
              <a:rPr lang="ru-RU" sz="2800" spc="-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ru-RU" sz="2800" spc="-25" dirty="0">
                <a:solidFill>
                  <a:srgbClr val="002060"/>
                </a:solidFill>
                <a:latin typeface="Microsoft Sans Serif"/>
                <a:cs typeface="Microsoft Sans Serif"/>
              </a:rPr>
              <a:t>отсроченным</a:t>
            </a:r>
            <a:r>
              <a:rPr lang="ru-RU" sz="28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ru-RU" sz="2800" spc="-15" dirty="0">
                <a:solidFill>
                  <a:srgbClr val="002060"/>
                </a:solidFill>
                <a:latin typeface="Microsoft Sans Serif"/>
                <a:cs typeface="Microsoft Sans Serif"/>
              </a:rPr>
              <a:t>последствиям</a:t>
            </a:r>
            <a:r>
              <a:rPr lang="ru-RU" sz="2800" spc="4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Microsoft Sans Serif"/>
                <a:cs typeface="Microsoft Sans Serif"/>
              </a:rPr>
              <a:t>-</a:t>
            </a:r>
            <a:r>
              <a:rPr lang="ru-RU" sz="28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ru-RU" sz="2800" spc="-20" dirty="0">
                <a:solidFill>
                  <a:srgbClr val="002060"/>
                </a:solidFill>
                <a:latin typeface="Microsoft Sans Serif"/>
                <a:cs typeface="Microsoft Sans Serif"/>
              </a:rPr>
              <a:t>невротизации,</a:t>
            </a:r>
            <a:endParaRPr lang="ru-RU" sz="2800" dirty="0">
              <a:solidFill>
                <a:srgbClr val="002060"/>
              </a:solidFill>
              <a:latin typeface="Microsoft Sans Serif"/>
              <a:cs typeface="Microsoft Sans Serif"/>
            </a:endParaRPr>
          </a:p>
          <a:p>
            <a:pPr marL="845185" marR="1172210" indent="0" algn="ctr">
              <a:lnSpc>
                <a:spcPct val="100000"/>
              </a:lnSpc>
              <a:buNone/>
              <a:tabLst>
                <a:tab pos="2799080" algn="l"/>
              </a:tabLst>
            </a:pPr>
            <a:r>
              <a:rPr lang="ru-RU" sz="2800" spc="-15" dirty="0">
                <a:solidFill>
                  <a:srgbClr val="002060"/>
                </a:solidFill>
                <a:latin typeface="Microsoft Sans Serif"/>
                <a:cs typeface="Microsoft Sans Serif"/>
              </a:rPr>
              <a:t>депрессиям,	</a:t>
            </a:r>
            <a:r>
              <a:rPr lang="ru-RU" sz="2800" spc="-20" dirty="0">
                <a:solidFill>
                  <a:srgbClr val="002060"/>
                </a:solidFill>
                <a:latin typeface="Microsoft Sans Serif"/>
                <a:cs typeface="Microsoft Sans Serif"/>
              </a:rPr>
              <a:t>потере </a:t>
            </a:r>
            <a:r>
              <a:rPr lang="ru-RU" sz="2800" spc="-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ru-RU" sz="280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уверенности</a:t>
            </a:r>
            <a:r>
              <a:rPr lang="ru-RU" sz="2800" spc="4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Microsoft Sans Serif"/>
                <a:cs typeface="Microsoft Sans Serif"/>
              </a:rPr>
              <a:t>в</a:t>
            </a:r>
            <a:r>
              <a:rPr lang="ru-RU" sz="2800" spc="1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ru-RU" sz="2800" spc="-15" dirty="0">
                <a:solidFill>
                  <a:srgbClr val="002060"/>
                </a:solidFill>
                <a:latin typeface="Microsoft Sans Serif"/>
                <a:cs typeface="Microsoft Sans Serif"/>
              </a:rPr>
              <a:t>себе,</a:t>
            </a:r>
            <a:r>
              <a:rPr lang="ru-RU" sz="28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ru-RU" sz="2800" spc="-150" dirty="0">
                <a:solidFill>
                  <a:srgbClr val="002060"/>
                </a:solidFill>
                <a:latin typeface="Microsoft Sans Serif"/>
                <a:cs typeface="Microsoft Sans Serif"/>
              </a:rPr>
              <a:t>к</a:t>
            </a:r>
            <a:r>
              <a:rPr lang="ru-RU" sz="28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ru-RU" sz="280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отсутствию </a:t>
            </a:r>
            <a:r>
              <a:rPr lang="ru-RU" sz="2800" spc="-6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ru-RU" sz="280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личной</a:t>
            </a:r>
            <a:r>
              <a:rPr lang="ru-RU" sz="2800" spc="2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ru-RU" sz="2800" spc="-25" dirty="0">
                <a:solidFill>
                  <a:srgbClr val="002060"/>
                </a:solidFill>
                <a:latin typeface="Microsoft Sans Serif"/>
                <a:cs typeface="Microsoft Sans Serif"/>
              </a:rPr>
              <a:t>перспективы,</a:t>
            </a:r>
            <a:r>
              <a:rPr lang="ru-RU" sz="28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ru-RU" sz="2800" spc="-15" dirty="0">
                <a:solidFill>
                  <a:srgbClr val="002060"/>
                </a:solidFill>
                <a:latin typeface="Microsoft Sans Serif"/>
                <a:cs typeface="Microsoft Sans Serif"/>
              </a:rPr>
              <a:t>во</a:t>
            </a:r>
            <a:r>
              <a:rPr lang="ru-RU" sz="28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ru-RU" sz="2800" spc="-45" dirty="0">
                <a:solidFill>
                  <a:srgbClr val="002060"/>
                </a:solidFill>
                <a:latin typeface="Microsoft Sans Serif"/>
                <a:cs typeface="Microsoft Sans Serif"/>
              </a:rPr>
              <a:t>многом</a:t>
            </a:r>
            <a:endParaRPr lang="ru-RU" sz="2800" dirty="0">
              <a:solidFill>
                <a:srgbClr val="002060"/>
              </a:solidFill>
              <a:latin typeface="Microsoft Sans Serif"/>
              <a:cs typeface="Microsoft Sans Serif"/>
            </a:endParaRPr>
          </a:p>
          <a:p>
            <a:pPr marL="50673" marR="634365" indent="0" algn="ctr">
              <a:lnSpc>
                <a:spcPct val="100000"/>
              </a:lnSpc>
              <a:spcBef>
                <a:spcPts val="5"/>
              </a:spcBef>
              <a:buNone/>
            </a:pPr>
            <a:r>
              <a:rPr lang="ru-RU" sz="2800" spc="-30" dirty="0">
                <a:solidFill>
                  <a:srgbClr val="002060"/>
                </a:solidFill>
                <a:latin typeface="Microsoft Sans Serif"/>
                <a:cs typeface="Microsoft Sans Serif"/>
              </a:rPr>
              <a:t>определяет</a:t>
            </a:r>
            <a:r>
              <a:rPr lang="ru-RU" sz="2800" spc="6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ru-RU" sz="2800" spc="-25" dirty="0">
                <a:solidFill>
                  <a:srgbClr val="002060"/>
                </a:solidFill>
                <a:latin typeface="Microsoft Sans Serif"/>
                <a:cs typeface="Microsoft Sans Serif"/>
              </a:rPr>
              <a:t>будущее</a:t>
            </a:r>
            <a:r>
              <a:rPr lang="ru-RU" sz="2800" spc="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ru-RU" sz="2800" spc="-30" dirty="0">
                <a:solidFill>
                  <a:srgbClr val="002060"/>
                </a:solidFill>
                <a:latin typeface="Microsoft Sans Serif"/>
                <a:cs typeface="Microsoft Sans Serif"/>
              </a:rPr>
              <a:t>значительной</a:t>
            </a:r>
            <a:r>
              <a:rPr lang="ru-RU" sz="2800" spc="30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ru-RU" sz="280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части </a:t>
            </a:r>
            <a:r>
              <a:rPr lang="ru-RU" sz="2800" spc="-6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ru-RU" sz="2800" spc="-15" dirty="0">
                <a:solidFill>
                  <a:srgbClr val="002060"/>
                </a:solidFill>
                <a:latin typeface="Microsoft Sans Serif"/>
                <a:cs typeface="Microsoft Sans Serif"/>
              </a:rPr>
              <a:t>населения</a:t>
            </a:r>
            <a:r>
              <a:rPr lang="ru-RU" sz="2800" spc="2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ru-RU" sz="2800" spc="-10" dirty="0">
                <a:solidFill>
                  <a:srgbClr val="002060"/>
                </a:solidFill>
                <a:latin typeface="Microsoft Sans Serif"/>
                <a:cs typeface="Microsoft Sans Serif"/>
              </a:rPr>
              <a:t>нашей</a:t>
            </a:r>
            <a:r>
              <a:rPr lang="ru-RU" sz="2800" spc="45" dirty="0">
                <a:solidFill>
                  <a:srgbClr val="002060"/>
                </a:solidFill>
                <a:latin typeface="Microsoft Sans Serif"/>
                <a:cs typeface="Microsoft Sans Serif"/>
              </a:rPr>
              <a:t> </a:t>
            </a:r>
            <a:r>
              <a:rPr lang="ru-RU" sz="2800" spc="-5" dirty="0">
                <a:solidFill>
                  <a:srgbClr val="002060"/>
                </a:solidFill>
                <a:latin typeface="Microsoft Sans Serif"/>
                <a:cs typeface="Microsoft Sans Serif"/>
              </a:rPr>
              <a:t>страны.</a:t>
            </a:r>
            <a:endParaRPr lang="ru-RU" sz="2800" dirty="0">
              <a:solidFill>
                <a:srgbClr val="002060"/>
              </a:solidFill>
              <a:latin typeface="Microsoft Sans Serif"/>
              <a:cs typeface="Microsoft Sans Serif"/>
            </a:endParaRPr>
          </a:p>
          <a:p>
            <a:pPr marL="0" marR="5080" indent="0" algn="just">
              <a:spcBef>
                <a:spcPts val="100"/>
              </a:spcBef>
              <a:buNone/>
              <a:tabLst>
                <a:tab pos="2478405" algn="l"/>
              </a:tabLst>
            </a:pP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5198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401080" cy="6025302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100"/>
              </a:spcBef>
              <a:buNone/>
            </a:pPr>
            <a:r>
              <a:rPr lang="ru-RU" sz="2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Межведомственное</a:t>
            </a:r>
            <a:r>
              <a:rPr lang="ru-RU" sz="2400" b="1" spc="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2425" marR="337185" indent="0" algn="ctr">
              <a:lnSpc>
                <a:spcPct val="100000"/>
              </a:lnSpc>
              <a:spcBef>
                <a:spcPts val="5"/>
              </a:spcBef>
              <a:buNone/>
              <a:tabLst>
                <a:tab pos="638810" algn="l"/>
              </a:tabLs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		</a:t>
            </a:r>
            <a:r>
              <a:rPr lang="ru-RU" sz="2200" i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</a:t>
            </a:r>
            <a:r>
              <a:rPr lang="ru-RU" sz="2200" i="1" spc="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согласованные</a:t>
            </a:r>
            <a:r>
              <a:rPr lang="ru-RU" sz="2200" i="1" spc="5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</a:t>
            </a:r>
            <a:r>
              <a:rPr lang="ru-RU" sz="2200" i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(решения)</a:t>
            </a:r>
            <a:r>
              <a:rPr lang="ru-RU" sz="2200" i="1" spc="5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субъектов</a:t>
            </a:r>
            <a:r>
              <a:rPr lang="ru-RU" sz="2200" i="1" spc="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(участников) </a:t>
            </a:r>
            <a:r>
              <a:rPr lang="ru-RU" sz="2200" i="1" spc="-46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профилактической</a:t>
            </a:r>
            <a:r>
              <a:rPr lang="ru-RU" sz="2200" i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ru-RU" sz="2200" i="1" spc="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200" i="1" spc="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призвано</a:t>
            </a:r>
            <a:r>
              <a:rPr lang="ru-RU" sz="2200" i="1" spc="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разрешить</a:t>
            </a:r>
            <a:r>
              <a:rPr lang="ru-RU" sz="2200" i="1" spc="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проблему</a:t>
            </a:r>
            <a:r>
              <a:rPr lang="ru-RU" sz="2200" i="1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2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 системного</a:t>
            </a:r>
            <a:r>
              <a:rPr lang="ru-RU" sz="2200" i="1" spc="2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единства</a:t>
            </a:r>
            <a:r>
              <a:rPr lang="ru-RU" sz="2200" i="1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i="1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предупреждении</a:t>
            </a:r>
            <a:r>
              <a:rPr lang="ru-RU" sz="2200" i="1" spc="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деструктивного</a:t>
            </a:r>
            <a:r>
              <a:rPr lang="ru-RU" sz="2200" i="1" spc="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1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поведения.</a:t>
            </a:r>
          </a:p>
          <a:p>
            <a:pPr marL="622173" indent="0" algn="ctr">
              <a:lnSpc>
                <a:spcPct val="100000"/>
              </a:lnSpc>
              <a:buNone/>
            </a:pPr>
            <a:r>
              <a:rPr lang="ru-RU" sz="2400" b="1" spc="-1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5080" indent="0" algn="ctr">
              <a:lnSpc>
                <a:spcPct val="100000"/>
              </a:lnSpc>
              <a:buNone/>
            </a:pPr>
            <a:r>
              <a:rPr lang="ru-RU" sz="2200" i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(участники)</a:t>
            </a:r>
            <a:r>
              <a:rPr lang="ru-RU" sz="2200" i="1" spc="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межведомственного</a:t>
            </a:r>
            <a:r>
              <a:rPr lang="ru-RU" sz="2200" i="1" spc="6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</a:t>
            </a:r>
            <a:r>
              <a:rPr lang="ru-RU" sz="2200" i="1" spc="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200" i="1" spc="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</a:t>
            </a:r>
            <a:r>
              <a:rPr lang="ru-RU" sz="2200" i="1" spc="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200" i="1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</a:t>
            </a:r>
            <a:r>
              <a:rPr lang="ru-RU" sz="2200" i="1" spc="6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</a:t>
            </a:r>
            <a:r>
              <a:rPr lang="ru-RU" sz="2200" i="1" spc="-459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профилактики,</a:t>
            </a:r>
            <a:r>
              <a:rPr lang="ru-RU" sz="2200" i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lang="ru-RU" sz="2200" i="1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</a:t>
            </a:r>
            <a:r>
              <a:rPr lang="ru-RU" sz="2200" i="1" spc="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200" i="1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</a:t>
            </a:r>
            <a:r>
              <a:rPr lang="ru-RU" sz="2200" i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участвующие</a:t>
            </a:r>
            <a:r>
              <a:rPr lang="ru-RU" sz="2200" i="1" spc="5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i="1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пределах</a:t>
            </a:r>
            <a:r>
              <a:rPr lang="ru-RU" sz="2200" i="1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</a:t>
            </a:r>
            <a:r>
              <a:rPr 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</a:t>
            </a:r>
            <a:r>
              <a:rPr lang="ru-RU" sz="2200" i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объединяются</a:t>
            </a:r>
            <a:r>
              <a:rPr 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2200" i="1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основе</a:t>
            </a:r>
            <a:r>
              <a:rPr lang="ru-RU" sz="2200" i="1" spc="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общих</a:t>
            </a:r>
            <a:r>
              <a:rPr lang="ru-RU" sz="2200" i="1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принципов</a:t>
            </a:r>
            <a:r>
              <a:rPr lang="ru-RU" sz="2200" i="1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сотрудничества.</a:t>
            </a:r>
            <a:endParaRPr lang="ru-RU" sz="22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400" b="1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</a:t>
            </a:r>
            <a:r>
              <a:rPr lang="ru-RU" sz="2400" b="1" spc="4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межведомственное</a:t>
            </a:r>
            <a:r>
              <a:rPr lang="ru-RU" sz="2400" b="1" spc="5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" marR="34925" indent="0" algn="ctr">
              <a:lnSpc>
                <a:spcPct val="100000"/>
              </a:lnSpc>
              <a:spcBef>
                <a:spcPts val="5"/>
              </a:spcBef>
              <a:buNone/>
            </a:pPr>
            <a:r>
              <a:rPr 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200" i="1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обмен</a:t>
            </a:r>
            <a:r>
              <a:rPr lang="ru-RU" sz="2200" i="1" spc="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документами</a:t>
            </a:r>
            <a:r>
              <a:rPr lang="ru-RU" sz="2200" i="1" spc="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200" i="1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информацией,</a:t>
            </a:r>
            <a:r>
              <a:rPr lang="ru-RU" sz="2200" i="1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i="1" spc="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том</a:t>
            </a:r>
            <a:r>
              <a:rPr lang="ru-RU" sz="2200" i="1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</a:t>
            </a:r>
            <a:r>
              <a:rPr lang="ru-RU" sz="2200" i="1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i="1" spc="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электронной</a:t>
            </a:r>
            <a:r>
              <a:rPr lang="ru-RU" sz="2200" i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форме,</a:t>
            </a:r>
            <a:r>
              <a:rPr lang="ru-RU" sz="2200" i="1" spc="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 </a:t>
            </a:r>
            <a:r>
              <a:rPr lang="ru-RU" sz="2200" i="1" spc="-46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субъектами</a:t>
            </a:r>
            <a:r>
              <a:rPr lang="ru-RU" sz="2200" i="1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(участниками)</a:t>
            </a:r>
            <a:r>
              <a:rPr lang="ru-RU" sz="2200" i="1" spc="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межведомственного</a:t>
            </a:r>
            <a:r>
              <a:rPr lang="ru-RU" sz="2200" i="1" spc="6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</a:t>
            </a:r>
            <a:r>
              <a:rPr lang="ru-RU" sz="2200" i="1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200" i="1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2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  организации</a:t>
            </a:r>
            <a:r>
              <a:rPr lang="ru-RU" sz="2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профилактической</a:t>
            </a:r>
            <a:r>
              <a:rPr 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ru-RU" sz="2200" i="1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200" i="1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семьями,</a:t>
            </a:r>
            <a:r>
              <a:rPr lang="ru-RU" sz="2200" i="1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находящимися</a:t>
            </a:r>
            <a:r>
              <a:rPr lang="ru-RU" sz="2200" i="1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i="1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</a:t>
            </a:r>
            <a:r>
              <a:rPr lang="ru-RU" sz="2200" i="1" spc="-459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опасном</a:t>
            </a:r>
            <a:r>
              <a:rPr lang="ru-RU" sz="2200" i="1" spc="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положении</a:t>
            </a:r>
            <a:r>
              <a:rPr lang="ru-RU" sz="2200" i="1" spc="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</a:t>
            </a:r>
            <a:r>
              <a:rPr lang="ru-RU" sz="2200" i="1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ведущим</a:t>
            </a:r>
            <a:r>
              <a:rPr lang="ru-RU" sz="2200" i="1" spc="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способом</a:t>
            </a:r>
            <a:r>
              <a:rPr lang="ru-RU" sz="2200" i="1" spc="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spc="-2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взаимосотрудничества</a:t>
            </a:r>
            <a:r>
              <a:rPr lang="ru-RU" sz="2200" i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8612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401080" cy="6025302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ru-RU" sz="1400" b="1" spc="-10" dirty="0" smtClean="0">
                <a:latin typeface="Calibri"/>
                <a:cs typeface="Calibri"/>
              </a:rPr>
              <a:t>Рекомендуемая</a:t>
            </a:r>
            <a:r>
              <a:rPr lang="ru-RU" sz="1400" b="1" spc="-50" dirty="0" smtClean="0">
                <a:latin typeface="Calibri"/>
                <a:cs typeface="Calibri"/>
              </a:rPr>
              <a:t> </a:t>
            </a:r>
            <a:r>
              <a:rPr lang="ru-RU" sz="1400" b="1" spc="-5" dirty="0" smtClean="0">
                <a:latin typeface="Calibri"/>
                <a:cs typeface="Calibri"/>
              </a:rPr>
              <a:t>литература</a:t>
            </a:r>
          </a:p>
          <a:p>
            <a:pPr marL="12700" marR="153670">
              <a:lnSpc>
                <a:spcPct val="100000"/>
              </a:lnSpc>
              <a:spcBef>
                <a:spcPts val="105"/>
              </a:spcBef>
            </a:pPr>
            <a:r>
              <a:rPr lang="ru-RU" sz="1100" b="1" spc="-5" dirty="0" err="1">
                <a:latin typeface="Calibri"/>
                <a:cs typeface="Calibri"/>
              </a:rPr>
              <a:t>Гинцяк</a:t>
            </a:r>
            <a:r>
              <a:rPr lang="ru-RU" sz="1100" b="1" spc="-5" dirty="0">
                <a:latin typeface="Calibri"/>
                <a:cs typeface="Calibri"/>
              </a:rPr>
              <a:t>, </a:t>
            </a:r>
            <a:r>
              <a:rPr lang="ru-RU" sz="1100" b="1" dirty="0">
                <a:latin typeface="Calibri"/>
                <a:cs typeface="Calibri"/>
              </a:rPr>
              <a:t>Л. </a:t>
            </a:r>
            <a:r>
              <a:rPr lang="ru-RU" sz="1100" b="1" spc="5" dirty="0">
                <a:latin typeface="Calibri"/>
                <a:cs typeface="Calibri"/>
              </a:rPr>
              <a:t>Ф., </a:t>
            </a:r>
            <a:r>
              <a:rPr lang="ru-RU" sz="1100" b="1" dirty="0">
                <a:latin typeface="Calibri"/>
                <a:cs typeface="Calibri"/>
              </a:rPr>
              <a:t>Ильченко В. Н. Субъекты </a:t>
            </a:r>
            <a:r>
              <a:rPr lang="ru-RU" sz="1100" b="1" spc="-5" dirty="0">
                <a:latin typeface="Calibri"/>
                <a:cs typeface="Calibri"/>
              </a:rPr>
              <a:t>профилактики безнадзорности </a:t>
            </a:r>
            <a:r>
              <a:rPr lang="ru-RU" sz="1100" b="1" dirty="0">
                <a:latin typeface="Calibri"/>
                <a:cs typeface="Calibri"/>
              </a:rPr>
              <a:t>и </a:t>
            </a:r>
            <a:r>
              <a:rPr lang="ru-RU" sz="1100" b="1" spc="-5" dirty="0">
                <a:latin typeface="Calibri"/>
                <a:cs typeface="Calibri"/>
              </a:rPr>
              <a:t>правонарушений несовершеннолетних </a:t>
            </a:r>
            <a:r>
              <a:rPr lang="ru-RU" sz="1100" b="1" dirty="0">
                <a:latin typeface="Calibri"/>
                <a:cs typeface="Calibri"/>
              </a:rPr>
              <a:t>[Электронный ресурс] : </a:t>
            </a:r>
            <a:r>
              <a:rPr lang="ru-RU" sz="1100" b="1" spc="5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учебное</a:t>
            </a:r>
            <a:r>
              <a:rPr lang="ru-RU" sz="1100" b="1" spc="-10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пособие</a:t>
            </a:r>
            <a:r>
              <a:rPr lang="ru-RU" sz="1100" b="1" spc="-10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/</a:t>
            </a:r>
            <a:r>
              <a:rPr lang="ru-RU" sz="1100" b="1" spc="5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Л.</a:t>
            </a:r>
            <a:r>
              <a:rPr lang="ru-RU" sz="1100" b="1" spc="15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Ф. </a:t>
            </a:r>
            <a:r>
              <a:rPr lang="ru-RU" sz="1100" b="1" spc="-5" dirty="0" err="1">
                <a:latin typeface="Calibri"/>
                <a:cs typeface="Calibri"/>
              </a:rPr>
              <a:t>Гинцяк</a:t>
            </a:r>
            <a:r>
              <a:rPr lang="ru-RU" sz="1100" b="1" spc="-5" dirty="0">
                <a:latin typeface="Calibri"/>
                <a:cs typeface="Calibri"/>
              </a:rPr>
              <a:t>,</a:t>
            </a:r>
            <a:r>
              <a:rPr lang="ru-RU" sz="1100" b="1" spc="-10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В. Н.</a:t>
            </a:r>
            <a:r>
              <a:rPr lang="ru-RU" sz="1100" b="1" spc="10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Ильченко</a:t>
            </a:r>
            <a:r>
              <a:rPr lang="ru-RU" sz="1100" b="1" spc="-10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;</a:t>
            </a:r>
            <a:r>
              <a:rPr lang="ru-RU" sz="1100" b="1" spc="-5" dirty="0">
                <a:latin typeface="Calibri"/>
                <a:cs typeface="Calibri"/>
              </a:rPr>
              <a:t> Урал.</a:t>
            </a:r>
            <a:r>
              <a:rPr lang="ru-RU" sz="1100" b="1" spc="10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гос.</a:t>
            </a:r>
            <a:r>
              <a:rPr lang="ru-RU" sz="1100" b="1" spc="5" dirty="0">
                <a:latin typeface="Calibri"/>
                <a:cs typeface="Calibri"/>
              </a:rPr>
              <a:t> </a:t>
            </a:r>
            <a:r>
              <a:rPr lang="ru-RU" sz="1100" b="1" spc="-5" dirty="0" err="1">
                <a:latin typeface="Calibri"/>
                <a:cs typeface="Calibri"/>
              </a:rPr>
              <a:t>пед</a:t>
            </a:r>
            <a:r>
              <a:rPr lang="ru-RU" sz="1100" b="1" spc="-5" dirty="0">
                <a:latin typeface="Calibri"/>
                <a:cs typeface="Calibri"/>
              </a:rPr>
              <a:t>.</a:t>
            </a:r>
            <a:r>
              <a:rPr lang="ru-RU" sz="1100" b="1" spc="-15" dirty="0">
                <a:latin typeface="Calibri"/>
                <a:cs typeface="Calibri"/>
              </a:rPr>
              <a:t> </a:t>
            </a:r>
            <a:r>
              <a:rPr lang="ru-RU" sz="1100" b="1" spc="5" dirty="0">
                <a:latin typeface="Calibri"/>
                <a:cs typeface="Calibri"/>
              </a:rPr>
              <a:t>ун-т;</a:t>
            </a:r>
            <a:r>
              <a:rPr lang="ru-RU" sz="1100" b="1" spc="-5" dirty="0">
                <a:latin typeface="Calibri"/>
                <a:cs typeface="Calibri"/>
              </a:rPr>
              <a:t> под</a:t>
            </a:r>
            <a:r>
              <a:rPr lang="ru-RU" sz="1100" b="1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ред.</a:t>
            </a:r>
            <a:r>
              <a:rPr lang="ru-RU" sz="1100" b="1" spc="5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К.</a:t>
            </a:r>
            <a:r>
              <a:rPr lang="ru-RU" sz="1100" b="1" spc="10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А.</a:t>
            </a:r>
            <a:r>
              <a:rPr lang="ru-RU" sz="1100" b="1" spc="5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Шпека.</a:t>
            </a:r>
            <a:r>
              <a:rPr lang="ru-RU" sz="1100" b="1" spc="10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– </a:t>
            </a:r>
            <a:r>
              <a:rPr lang="ru-RU" sz="1100" b="1" spc="-5" dirty="0">
                <a:latin typeface="Calibri"/>
                <a:cs typeface="Calibri"/>
              </a:rPr>
              <a:t>Электрон.</a:t>
            </a:r>
            <a:r>
              <a:rPr lang="ru-RU" sz="1100" b="1" spc="-15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дан.</a:t>
            </a:r>
            <a:r>
              <a:rPr lang="ru-RU" sz="1100" b="1" spc="10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– </a:t>
            </a:r>
            <a:r>
              <a:rPr lang="ru-RU" sz="1100" b="1" spc="-5" dirty="0">
                <a:latin typeface="Calibri"/>
                <a:cs typeface="Calibri"/>
              </a:rPr>
              <a:t>Екатеринбург</a:t>
            </a:r>
            <a:r>
              <a:rPr lang="ru-RU" sz="1100" b="1" spc="-15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: </a:t>
            </a:r>
            <a:r>
              <a:rPr lang="ru-RU" sz="1100" b="1" spc="-5" dirty="0">
                <a:latin typeface="Calibri"/>
                <a:cs typeface="Calibri"/>
              </a:rPr>
              <a:t>[б.</a:t>
            </a:r>
            <a:r>
              <a:rPr lang="ru-RU" sz="1100" b="1" spc="15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и.],</a:t>
            </a:r>
            <a:r>
              <a:rPr lang="ru-RU" sz="1100" b="1" spc="10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2018.</a:t>
            </a:r>
            <a:r>
              <a:rPr lang="ru-RU" sz="1100" b="1" spc="10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–1 </a:t>
            </a:r>
            <a:r>
              <a:rPr lang="ru-RU" sz="1100" b="1" spc="5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электрон.</a:t>
            </a:r>
            <a:r>
              <a:rPr lang="ru-RU" sz="1100" b="1" spc="-20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опт. </a:t>
            </a:r>
            <a:r>
              <a:rPr lang="ru-RU" sz="1100" b="1" dirty="0">
                <a:latin typeface="Calibri"/>
                <a:cs typeface="Calibri"/>
              </a:rPr>
              <a:t>диск. </a:t>
            </a:r>
            <a:r>
              <a:rPr lang="ru-RU" sz="1100" b="1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https://www.elibrary.ru/item.asp?id=36917661</a:t>
            </a:r>
            <a:endParaRPr lang="ru-RU" sz="1100" dirty="0">
              <a:latin typeface="Calibri"/>
              <a:cs typeface="Calibri"/>
            </a:endParaRPr>
          </a:p>
          <a:p>
            <a:pPr marL="12700" marR="405130">
              <a:lnSpc>
                <a:spcPct val="100000"/>
              </a:lnSpc>
            </a:pPr>
            <a:r>
              <a:rPr lang="ru-RU" sz="1100" b="1" spc="-5" dirty="0" err="1">
                <a:latin typeface="Calibri"/>
                <a:cs typeface="Calibri"/>
              </a:rPr>
              <a:t>Колотева</a:t>
            </a:r>
            <a:r>
              <a:rPr lang="ru-RU" sz="1100" b="1" spc="-5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Е.Ю., </a:t>
            </a:r>
            <a:r>
              <a:rPr lang="ru-RU" sz="1100" b="1" spc="-5" dirty="0" err="1">
                <a:latin typeface="Calibri"/>
                <a:cs typeface="Calibri"/>
              </a:rPr>
              <a:t>Кучегашева</a:t>
            </a:r>
            <a:r>
              <a:rPr lang="ru-RU" sz="1100" b="1" spc="-5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П.П. </a:t>
            </a:r>
            <a:r>
              <a:rPr lang="ru-RU" sz="1100" b="1" spc="-5" dirty="0">
                <a:latin typeface="Calibri"/>
                <a:cs typeface="Calibri"/>
              </a:rPr>
              <a:t>Школьная </a:t>
            </a:r>
            <a:r>
              <a:rPr lang="ru-RU" sz="1100" b="1" dirty="0">
                <a:latin typeface="Calibri"/>
                <a:cs typeface="Calibri"/>
              </a:rPr>
              <a:t>служба </a:t>
            </a:r>
            <a:r>
              <a:rPr lang="ru-RU" sz="1100" b="1" spc="-5" dirty="0">
                <a:latin typeface="Calibri"/>
                <a:cs typeface="Calibri"/>
              </a:rPr>
              <a:t>примирения как </a:t>
            </a:r>
            <a:r>
              <a:rPr lang="ru-RU" sz="1100" b="1" dirty="0">
                <a:latin typeface="Calibri"/>
                <a:cs typeface="Calibri"/>
              </a:rPr>
              <a:t>средство </a:t>
            </a:r>
            <a:r>
              <a:rPr lang="ru-RU" sz="1100" b="1" spc="-5" dirty="0">
                <a:latin typeface="Calibri"/>
                <a:cs typeface="Calibri"/>
              </a:rPr>
              <a:t>сохранения психологического здоровья </a:t>
            </a:r>
            <a:r>
              <a:rPr lang="ru-RU" sz="1100" b="1" dirty="0">
                <a:latin typeface="Calibri"/>
                <a:cs typeface="Calibri"/>
              </a:rPr>
              <a:t>участников </a:t>
            </a:r>
            <a:r>
              <a:rPr lang="ru-RU" sz="1100" b="1" spc="5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образовательного</a:t>
            </a:r>
            <a:r>
              <a:rPr lang="ru-RU" sz="1100" b="1" spc="-10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процесса//Профилактика</a:t>
            </a:r>
            <a:r>
              <a:rPr lang="ru-RU" sz="1100" b="1" spc="-20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деструктивного</a:t>
            </a:r>
            <a:r>
              <a:rPr lang="ru-RU" sz="1100" b="1" spc="-25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поведения</a:t>
            </a:r>
            <a:r>
              <a:rPr lang="ru-RU" sz="1100" b="1" dirty="0">
                <a:latin typeface="Calibri"/>
                <a:cs typeface="Calibri"/>
              </a:rPr>
              <a:t> в</a:t>
            </a:r>
            <a:r>
              <a:rPr lang="ru-RU" sz="1100" b="1" spc="25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молодежной </a:t>
            </a:r>
            <a:r>
              <a:rPr lang="ru-RU" sz="1100" b="1" dirty="0">
                <a:latin typeface="Calibri"/>
                <a:cs typeface="Calibri"/>
              </a:rPr>
              <a:t>среде</a:t>
            </a:r>
            <a:r>
              <a:rPr lang="ru-RU" sz="1100" b="1" spc="-10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[Текст] /</a:t>
            </a:r>
            <a:r>
              <a:rPr lang="ru-RU" sz="1100" b="1" spc="25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Составители</a:t>
            </a:r>
            <a:r>
              <a:rPr lang="ru-RU" sz="1100" b="1" spc="-20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И.Ф.</a:t>
            </a:r>
            <a:r>
              <a:rPr lang="ru-RU" sz="1100" b="1" spc="60" dirty="0">
                <a:latin typeface="Calibri"/>
                <a:cs typeface="Calibri"/>
              </a:rPr>
              <a:t> </a:t>
            </a:r>
            <a:r>
              <a:rPr lang="ru-RU" sz="1100" b="1" spc="-5" dirty="0" err="1">
                <a:latin typeface="Calibri"/>
                <a:cs typeface="Calibri"/>
              </a:rPr>
              <a:t>Шиляева</a:t>
            </a:r>
            <a:r>
              <a:rPr lang="ru-RU" sz="1100" b="1" spc="-5" dirty="0">
                <a:latin typeface="Calibri"/>
                <a:cs typeface="Calibri"/>
              </a:rPr>
              <a:t>,</a:t>
            </a:r>
            <a:r>
              <a:rPr lang="ru-RU" sz="1100" b="1" spc="10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Ю.А. </a:t>
            </a:r>
            <a:r>
              <a:rPr lang="ru-RU" sz="1100" b="1" spc="5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Федорова.</a:t>
            </a:r>
            <a:r>
              <a:rPr lang="ru-RU" sz="1100" b="1" spc="-15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–</a:t>
            </a:r>
            <a:r>
              <a:rPr lang="ru-RU" sz="1100" b="1" spc="5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Уфа:</a:t>
            </a:r>
            <a:r>
              <a:rPr lang="ru-RU" sz="1100" b="1" spc="-20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Изд-во</a:t>
            </a:r>
            <a:r>
              <a:rPr lang="ru-RU" sz="1100" b="1" spc="-15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БГПУ,</a:t>
            </a:r>
            <a:r>
              <a:rPr lang="ru-RU" sz="1100" b="1" spc="-20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2019.</a:t>
            </a:r>
            <a:r>
              <a:rPr lang="ru-RU" sz="1100" b="1" spc="10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С.</a:t>
            </a:r>
            <a:r>
              <a:rPr lang="ru-RU" sz="1100" b="1" spc="-5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114-120.</a:t>
            </a:r>
            <a:r>
              <a:rPr lang="ru-RU" sz="1100" b="1" spc="5" dirty="0">
                <a:latin typeface="Calibri"/>
                <a:cs typeface="Calibri"/>
              </a:rPr>
              <a:t> </a:t>
            </a:r>
            <a:r>
              <a:rPr lang="ru-RU" sz="1100" b="1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https://bspu.ru/files/75958</a:t>
            </a:r>
            <a:endParaRPr lang="ru-RU" sz="1100" dirty="0">
              <a:latin typeface="Calibri"/>
              <a:cs typeface="Calibri"/>
            </a:endParaRPr>
          </a:p>
          <a:p>
            <a:pPr marL="12700" marR="654685">
              <a:lnSpc>
                <a:spcPct val="100000"/>
              </a:lnSpc>
            </a:pPr>
            <a:r>
              <a:rPr lang="ru-RU" sz="1100" b="1" dirty="0">
                <a:latin typeface="Calibri"/>
                <a:cs typeface="Calibri"/>
              </a:rPr>
              <a:t>Методические </a:t>
            </a:r>
            <a:r>
              <a:rPr lang="ru-RU" sz="1100" b="1" spc="-5" dirty="0">
                <a:latin typeface="Calibri"/>
                <a:cs typeface="Calibri"/>
              </a:rPr>
              <a:t>рекомендации </a:t>
            </a:r>
            <a:r>
              <a:rPr lang="ru-RU" sz="1100" b="1" dirty="0">
                <a:latin typeface="Calibri"/>
                <a:cs typeface="Calibri"/>
              </a:rPr>
              <a:t>для </a:t>
            </a:r>
            <a:r>
              <a:rPr lang="ru-RU" sz="1100" b="1" spc="-5" dirty="0">
                <a:latin typeface="Calibri"/>
                <a:cs typeface="Calibri"/>
              </a:rPr>
              <a:t>педагогов </a:t>
            </a:r>
            <a:r>
              <a:rPr lang="ru-RU" sz="1100" b="1" dirty="0">
                <a:latin typeface="Calibri"/>
                <a:cs typeface="Calibri"/>
              </a:rPr>
              <a:t>и </a:t>
            </a:r>
            <a:r>
              <a:rPr lang="ru-RU" sz="1100" b="1" spc="-5" dirty="0">
                <a:latin typeface="Calibri"/>
                <a:cs typeface="Calibri"/>
              </a:rPr>
              <a:t>психологов образовательных организаций по вопросам профилактики </a:t>
            </a:r>
            <a:r>
              <a:rPr lang="ru-RU" sz="1100" b="1" dirty="0">
                <a:latin typeface="Calibri"/>
                <a:cs typeface="Calibri"/>
              </a:rPr>
              <a:t>и </a:t>
            </a:r>
            <a:r>
              <a:rPr lang="ru-RU" sz="1100" b="1" spc="-5" dirty="0">
                <a:latin typeface="Calibri"/>
                <a:cs typeface="Calibri"/>
              </a:rPr>
              <a:t>коррекции </a:t>
            </a:r>
            <a:r>
              <a:rPr lang="ru-RU" sz="1100" b="1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деструктивного поведения несовершеннолетних/ </a:t>
            </a:r>
            <a:r>
              <a:rPr lang="ru-RU" sz="1100" b="1" dirty="0">
                <a:latin typeface="Calibri"/>
                <a:cs typeface="Calibri"/>
              </a:rPr>
              <a:t>Сост. А.В. </a:t>
            </a:r>
            <a:r>
              <a:rPr lang="ru-RU" sz="1100" b="1" spc="-5" dirty="0" err="1">
                <a:latin typeface="Calibri"/>
                <a:cs typeface="Calibri"/>
              </a:rPr>
              <a:t>Барцева</a:t>
            </a:r>
            <a:r>
              <a:rPr lang="ru-RU" sz="1100" b="1" spc="-5" dirty="0">
                <a:latin typeface="Calibri"/>
                <a:cs typeface="Calibri"/>
              </a:rPr>
              <a:t>; ГБУ «Центр помощи </a:t>
            </a:r>
            <a:r>
              <a:rPr lang="ru-RU" sz="1100" b="1" dirty="0">
                <a:latin typeface="Calibri"/>
                <a:cs typeface="Calibri"/>
              </a:rPr>
              <a:t>детям». – </a:t>
            </a:r>
            <a:r>
              <a:rPr lang="ru-RU" sz="1100" b="1" spc="-5" dirty="0">
                <a:latin typeface="Calibri"/>
                <a:cs typeface="Calibri"/>
              </a:rPr>
              <a:t>Курган, </a:t>
            </a:r>
            <a:r>
              <a:rPr lang="ru-RU" sz="1100" b="1" dirty="0">
                <a:latin typeface="Calibri"/>
                <a:cs typeface="Calibri"/>
              </a:rPr>
              <a:t>2018. – 97 с. </a:t>
            </a:r>
            <a:r>
              <a:rPr lang="ru-RU" sz="1100" b="1" spc="5" dirty="0">
                <a:latin typeface="Calibri"/>
                <a:cs typeface="Calibri"/>
              </a:rPr>
              <a:t> </a:t>
            </a:r>
            <a:r>
              <a:rPr lang="ru-RU" sz="1100" b="1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4"/>
              </a:rPr>
              <a:t>https://safroo45.ucoz.net/Admin/Metodicheskaya/metodicheskie_rekomendacii_dlja_pedagogov_obrazova.pdf</a:t>
            </a:r>
            <a:endParaRPr lang="ru-RU" sz="1100" dirty="0">
              <a:latin typeface="Calibri"/>
              <a:cs typeface="Calibri"/>
            </a:endParaRPr>
          </a:p>
          <a:p>
            <a:pPr marL="12700" marR="132080">
              <a:lnSpc>
                <a:spcPct val="100000"/>
              </a:lnSpc>
            </a:pPr>
            <a:r>
              <a:rPr lang="ru-RU" sz="1100" b="1" dirty="0">
                <a:latin typeface="Calibri"/>
                <a:cs typeface="Calibri"/>
              </a:rPr>
              <a:t>Методические </a:t>
            </a:r>
            <a:r>
              <a:rPr lang="ru-RU" sz="1100" b="1" spc="-5" dirty="0">
                <a:latin typeface="Calibri"/>
                <a:cs typeface="Calibri"/>
              </a:rPr>
              <a:t>рекомендации по совершенствованию межведомственного </a:t>
            </a:r>
            <a:r>
              <a:rPr lang="ru-RU" sz="1100" b="1" dirty="0">
                <a:latin typeface="Calibri"/>
                <a:cs typeface="Calibri"/>
              </a:rPr>
              <a:t>взаимодействия </a:t>
            </a:r>
            <a:r>
              <a:rPr lang="ru-RU" sz="1100" b="1" spc="-5" dirty="0">
                <a:latin typeface="Calibri"/>
                <a:cs typeface="Calibri"/>
              </a:rPr>
              <a:t>органов </a:t>
            </a:r>
            <a:r>
              <a:rPr lang="ru-RU" sz="1100" b="1" dirty="0">
                <a:latin typeface="Calibri"/>
                <a:cs typeface="Calibri"/>
              </a:rPr>
              <a:t>и </a:t>
            </a:r>
            <a:r>
              <a:rPr lang="ru-RU" sz="1100" b="1" spc="-5" dirty="0">
                <a:latin typeface="Calibri"/>
                <a:cs typeface="Calibri"/>
              </a:rPr>
              <a:t>учреждений </a:t>
            </a:r>
            <a:r>
              <a:rPr lang="ru-RU" sz="1100" b="1" dirty="0">
                <a:latin typeface="Calibri"/>
                <a:cs typeface="Calibri"/>
              </a:rPr>
              <a:t>системы </a:t>
            </a:r>
            <a:r>
              <a:rPr lang="ru-RU" sz="1100" b="1" spc="-5" dirty="0">
                <a:latin typeface="Calibri"/>
                <a:cs typeface="Calibri"/>
              </a:rPr>
              <a:t>профилактики </a:t>
            </a:r>
            <a:r>
              <a:rPr lang="ru-RU" sz="1100" b="1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безнадзорности </a:t>
            </a:r>
            <a:r>
              <a:rPr lang="ru-RU" sz="1100" b="1" dirty="0">
                <a:latin typeface="Calibri"/>
                <a:cs typeface="Calibri"/>
              </a:rPr>
              <a:t>и</a:t>
            </a:r>
            <a:r>
              <a:rPr lang="ru-RU" sz="1100" b="1" spc="-10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правонарушений</a:t>
            </a:r>
            <a:r>
              <a:rPr lang="ru-RU" sz="1100" b="1" spc="-10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по вопросам</a:t>
            </a:r>
            <a:r>
              <a:rPr lang="ru-RU" sz="1100" b="1" spc="-15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организации </a:t>
            </a:r>
            <a:r>
              <a:rPr lang="ru-RU" sz="1100" b="1" dirty="0">
                <a:latin typeface="Calibri"/>
                <a:cs typeface="Calibri"/>
              </a:rPr>
              <a:t>с семьями,</a:t>
            </a:r>
            <a:r>
              <a:rPr lang="ru-RU" sz="1100" b="1" spc="-15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находящимися</a:t>
            </a:r>
            <a:r>
              <a:rPr lang="ru-RU" sz="1100" b="1" spc="-40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в</a:t>
            </a:r>
            <a:r>
              <a:rPr lang="ru-RU" sz="1100" b="1" spc="10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социально</a:t>
            </a:r>
            <a:r>
              <a:rPr lang="ru-RU" sz="1100" b="1" spc="-25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опасном</a:t>
            </a:r>
            <a:r>
              <a:rPr lang="ru-RU" sz="1100" b="1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положении</a:t>
            </a:r>
            <a:r>
              <a:rPr lang="ru-RU" sz="1100" b="1" spc="-10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(письмо</a:t>
            </a:r>
            <a:endParaRPr lang="ru-RU" sz="1100" dirty="0">
              <a:latin typeface="Calibri"/>
              <a:cs typeface="Calibri"/>
            </a:endParaRPr>
          </a:p>
          <a:p>
            <a:pPr marL="12700" marR="27305">
              <a:lnSpc>
                <a:spcPct val="100000"/>
              </a:lnSpc>
            </a:pPr>
            <a:r>
              <a:rPr lang="ru-RU" sz="1100" b="1" spc="-5" dirty="0" err="1">
                <a:latin typeface="Calibri"/>
                <a:cs typeface="Calibri"/>
              </a:rPr>
              <a:t>Минобрнауки</a:t>
            </a:r>
            <a:r>
              <a:rPr lang="ru-RU" sz="1100" b="1" spc="-5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России </a:t>
            </a:r>
            <a:r>
              <a:rPr lang="ru-RU" sz="1100" b="1" spc="-5" dirty="0">
                <a:latin typeface="Calibri"/>
                <a:cs typeface="Calibri"/>
              </a:rPr>
              <a:t>от </a:t>
            </a:r>
            <a:r>
              <a:rPr lang="ru-RU" sz="1100" b="1" dirty="0">
                <a:latin typeface="Calibri"/>
                <a:cs typeface="Calibri"/>
              </a:rPr>
              <a:t>23.08.2017 N ТС-702/07 </a:t>
            </a:r>
            <a:r>
              <a:rPr lang="ru-RU" sz="1100" b="1" spc="-5" dirty="0">
                <a:latin typeface="Calibri"/>
                <a:cs typeface="Calibri"/>
              </a:rPr>
              <a:t>"О направлении </a:t>
            </a:r>
            <a:r>
              <a:rPr lang="ru-RU" sz="1100" b="1" dirty="0">
                <a:latin typeface="Calibri"/>
                <a:cs typeface="Calibri"/>
              </a:rPr>
              <a:t>методических </a:t>
            </a:r>
            <a:r>
              <a:rPr lang="ru-RU" sz="1100" b="1" spc="-5" dirty="0">
                <a:latin typeface="Calibri"/>
                <a:cs typeface="Calibri"/>
              </a:rPr>
              <a:t>рекомендаций" </a:t>
            </a:r>
            <a:r>
              <a:rPr lang="ru-RU" sz="1100" b="1" dirty="0">
                <a:latin typeface="Calibri"/>
                <a:cs typeface="Calibri"/>
              </a:rPr>
              <a:t>(вместе с "Методическими </a:t>
            </a:r>
            <a:r>
              <a:rPr lang="ru-RU" sz="1100" b="1" spc="-5" dirty="0">
                <a:latin typeface="Calibri"/>
                <a:cs typeface="Calibri"/>
              </a:rPr>
              <a:t>рекомендациями </a:t>
            </a:r>
            <a:r>
              <a:rPr lang="ru-RU" sz="1100" b="1" dirty="0">
                <a:latin typeface="Calibri"/>
                <a:cs typeface="Calibri"/>
              </a:rPr>
              <a:t> по </a:t>
            </a:r>
            <a:r>
              <a:rPr lang="ru-RU" sz="1100" b="1" spc="-5" dirty="0">
                <a:latin typeface="Calibri"/>
                <a:cs typeface="Calibri"/>
              </a:rPr>
              <a:t>совершенствованию межведомственного </a:t>
            </a:r>
            <a:r>
              <a:rPr lang="ru-RU" sz="1100" b="1" dirty="0">
                <a:latin typeface="Calibri"/>
                <a:cs typeface="Calibri"/>
              </a:rPr>
              <a:t>взаимодействия </a:t>
            </a:r>
            <a:r>
              <a:rPr lang="ru-RU" sz="1100" b="1" spc="-5" dirty="0">
                <a:latin typeface="Calibri"/>
                <a:cs typeface="Calibri"/>
              </a:rPr>
              <a:t>органов </a:t>
            </a:r>
            <a:r>
              <a:rPr lang="ru-RU" sz="1100" b="1" dirty="0">
                <a:latin typeface="Calibri"/>
                <a:cs typeface="Calibri"/>
              </a:rPr>
              <a:t>и </a:t>
            </a:r>
            <a:r>
              <a:rPr lang="ru-RU" sz="1100" b="1" spc="-5" dirty="0">
                <a:latin typeface="Calibri"/>
                <a:cs typeface="Calibri"/>
              </a:rPr>
              <a:t>учреждений </a:t>
            </a:r>
            <a:r>
              <a:rPr lang="ru-RU" sz="1100" b="1" dirty="0">
                <a:latin typeface="Calibri"/>
                <a:cs typeface="Calibri"/>
              </a:rPr>
              <a:t>системы </a:t>
            </a:r>
            <a:r>
              <a:rPr lang="ru-RU" sz="1100" b="1" spc="-5" dirty="0">
                <a:latin typeface="Calibri"/>
                <a:cs typeface="Calibri"/>
              </a:rPr>
              <a:t>профилактики) </a:t>
            </a:r>
            <a:r>
              <a:rPr lang="ru-RU" sz="1100" b="1" dirty="0">
                <a:latin typeface="Calibri"/>
                <a:cs typeface="Calibri"/>
              </a:rPr>
              <a:t> </a:t>
            </a:r>
            <a:r>
              <a:rPr lang="ru-RU" sz="1100" b="1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5"/>
              </a:rPr>
              <a:t>http://www.consultant.ru/document/cons_doc_LAW_279491/d8baf7f6d2c1dc74d0781f52d2c7b39c15c53b2c/</a:t>
            </a:r>
            <a:endParaRPr lang="ru-RU" sz="1100" dirty="0">
              <a:latin typeface="Calibri"/>
              <a:cs typeface="Calibri"/>
            </a:endParaRPr>
          </a:p>
          <a:p>
            <a:pPr marL="12700" marR="24130">
              <a:lnSpc>
                <a:spcPct val="100000"/>
              </a:lnSpc>
              <a:spcBef>
                <a:spcPts val="5"/>
              </a:spcBef>
            </a:pPr>
            <a:r>
              <a:rPr lang="ru-RU" sz="1100" b="1" dirty="0">
                <a:latin typeface="Calibri"/>
                <a:cs typeface="Calibri"/>
              </a:rPr>
              <a:t>Письмо «О межведомственном взаимодействии» министерство </a:t>
            </a:r>
            <a:r>
              <a:rPr lang="ru-RU" sz="1100" b="1" spc="-5" dirty="0">
                <a:latin typeface="Calibri"/>
                <a:cs typeface="Calibri"/>
              </a:rPr>
              <a:t>просвещения </a:t>
            </a:r>
            <a:r>
              <a:rPr lang="ru-RU" sz="1100" b="1" dirty="0">
                <a:latin typeface="Calibri"/>
                <a:cs typeface="Calibri"/>
              </a:rPr>
              <a:t>РФ </a:t>
            </a:r>
            <a:r>
              <a:rPr lang="ru-RU" sz="1100" b="1" spc="-5" dirty="0">
                <a:latin typeface="Calibri"/>
                <a:cs typeface="Calibri"/>
              </a:rPr>
              <a:t>от </a:t>
            </a:r>
            <a:r>
              <a:rPr lang="ru-RU" sz="1100" b="1" dirty="0">
                <a:latin typeface="Calibri"/>
                <a:cs typeface="Calibri"/>
              </a:rPr>
              <a:t>2 </a:t>
            </a:r>
            <a:r>
              <a:rPr lang="ru-RU" sz="1100" b="1" spc="-5" dirty="0">
                <a:latin typeface="Calibri"/>
                <a:cs typeface="Calibri"/>
              </a:rPr>
              <a:t>ноября </a:t>
            </a:r>
            <a:r>
              <a:rPr lang="ru-RU" sz="1100" b="1" dirty="0">
                <a:latin typeface="Calibri"/>
                <a:cs typeface="Calibri"/>
              </a:rPr>
              <a:t>2020 </a:t>
            </a:r>
            <a:r>
              <a:rPr lang="ru-RU" sz="1100" b="1" spc="-5" dirty="0">
                <a:latin typeface="Calibri"/>
                <a:cs typeface="Calibri"/>
              </a:rPr>
              <a:t>года </a:t>
            </a:r>
            <a:r>
              <a:rPr lang="ru-RU" sz="1100" b="1" dirty="0">
                <a:latin typeface="Calibri"/>
                <a:cs typeface="Calibri"/>
              </a:rPr>
              <a:t>N </a:t>
            </a:r>
            <a:r>
              <a:rPr lang="ru-RU" sz="1100" b="1" spc="5" dirty="0">
                <a:latin typeface="Calibri"/>
                <a:cs typeface="Calibri"/>
              </a:rPr>
              <a:t>07-6607, </a:t>
            </a:r>
            <a:r>
              <a:rPr lang="ru-RU" sz="1100" b="1" dirty="0">
                <a:latin typeface="Calibri"/>
                <a:cs typeface="Calibri"/>
              </a:rPr>
              <a:t>министерство </a:t>
            </a:r>
            <a:r>
              <a:rPr lang="ru-RU" sz="1100" b="1" spc="-5" dirty="0">
                <a:latin typeface="Calibri"/>
                <a:cs typeface="Calibri"/>
              </a:rPr>
              <a:t>внутренних </a:t>
            </a:r>
            <a:r>
              <a:rPr lang="ru-RU" sz="1100" b="1" spc="-235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дел</a:t>
            </a:r>
            <a:r>
              <a:rPr lang="ru-RU" sz="1100" b="1" spc="-15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РФ</a:t>
            </a:r>
            <a:r>
              <a:rPr lang="ru-RU" sz="1100" b="1" spc="-5" dirty="0">
                <a:latin typeface="Calibri"/>
                <a:cs typeface="Calibri"/>
              </a:rPr>
              <a:t> от </a:t>
            </a:r>
            <a:r>
              <a:rPr lang="ru-RU" sz="1100" b="1" dirty="0">
                <a:latin typeface="Calibri"/>
                <a:cs typeface="Calibri"/>
              </a:rPr>
              <a:t>2 </a:t>
            </a:r>
            <a:r>
              <a:rPr lang="ru-RU" sz="1100" b="1" spc="-5" dirty="0">
                <a:latin typeface="Calibri"/>
                <a:cs typeface="Calibri"/>
              </a:rPr>
              <a:t>ноября </a:t>
            </a:r>
            <a:r>
              <a:rPr lang="ru-RU" sz="1100" b="1" dirty="0">
                <a:latin typeface="Calibri"/>
                <a:cs typeface="Calibri"/>
              </a:rPr>
              <a:t>2020 </a:t>
            </a:r>
            <a:r>
              <a:rPr lang="ru-RU" sz="1100" b="1" spc="-5" dirty="0">
                <a:latin typeface="Calibri"/>
                <a:cs typeface="Calibri"/>
              </a:rPr>
              <a:t>от </a:t>
            </a:r>
            <a:r>
              <a:rPr lang="ru-RU" sz="1100" b="1" dirty="0">
                <a:latin typeface="Calibri"/>
                <a:cs typeface="Calibri"/>
              </a:rPr>
              <a:t>2 </a:t>
            </a:r>
            <a:r>
              <a:rPr lang="ru-RU" sz="1100" b="1" spc="-5" dirty="0">
                <a:latin typeface="Calibri"/>
                <a:cs typeface="Calibri"/>
              </a:rPr>
              <a:t>ноября</a:t>
            </a:r>
            <a:r>
              <a:rPr lang="ru-RU" sz="1100" b="1" spc="-10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2020</a:t>
            </a:r>
            <a:r>
              <a:rPr lang="ru-RU" sz="1100" b="1" spc="-5" dirty="0">
                <a:latin typeface="Calibri"/>
                <a:cs typeface="Calibri"/>
              </a:rPr>
              <a:t> года</a:t>
            </a:r>
            <a:r>
              <a:rPr lang="ru-RU" sz="1100" b="1" spc="-30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N</a:t>
            </a:r>
            <a:r>
              <a:rPr lang="ru-RU" sz="1100" b="1" spc="5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МН-11/1548 </a:t>
            </a:r>
            <a:r>
              <a:rPr lang="ru-RU" sz="1100" b="1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6"/>
              </a:rPr>
              <a:t>https://docs.cntd.ru/document/573910652</a:t>
            </a:r>
            <a:endParaRPr lang="ru-RU"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ru-RU" sz="1100" b="1" spc="-5" dirty="0">
                <a:latin typeface="Calibri"/>
                <a:cs typeface="Calibri"/>
              </a:rPr>
              <a:t>Постановление</a:t>
            </a:r>
            <a:r>
              <a:rPr lang="ru-RU" sz="1100" b="1" spc="-35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комиссии</a:t>
            </a:r>
            <a:r>
              <a:rPr lang="ru-RU" sz="1100" b="1" spc="-5" dirty="0">
                <a:latin typeface="Calibri"/>
                <a:cs typeface="Calibri"/>
              </a:rPr>
              <a:t> по</a:t>
            </a:r>
            <a:r>
              <a:rPr lang="ru-RU" sz="1100" b="1" spc="-10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делам</a:t>
            </a:r>
            <a:r>
              <a:rPr lang="ru-RU" sz="1100" b="1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несовершеннолетних</a:t>
            </a:r>
            <a:r>
              <a:rPr lang="ru-RU" sz="1100" b="1" spc="-30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и</a:t>
            </a:r>
            <a:r>
              <a:rPr lang="ru-RU" sz="1100" b="1" spc="10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защите</a:t>
            </a:r>
            <a:r>
              <a:rPr lang="ru-RU" sz="1100" b="1" spc="-15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их</a:t>
            </a:r>
            <a:r>
              <a:rPr lang="ru-RU" sz="1100" b="1" spc="5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прав</a:t>
            </a:r>
            <a:r>
              <a:rPr lang="ru-RU" sz="1100" b="1" spc="5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Администрации</a:t>
            </a:r>
            <a:r>
              <a:rPr lang="ru-RU" sz="1100" b="1" spc="-30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Курской</a:t>
            </a:r>
            <a:r>
              <a:rPr lang="ru-RU" sz="1100" b="1" spc="-5" dirty="0">
                <a:latin typeface="Calibri"/>
                <a:cs typeface="Calibri"/>
              </a:rPr>
              <a:t> области</a:t>
            </a:r>
            <a:r>
              <a:rPr lang="ru-RU" sz="1100" b="1" spc="-15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от</a:t>
            </a:r>
            <a:r>
              <a:rPr lang="ru-RU" sz="1100" b="1" dirty="0">
                <a:latin typeface="Calibri"/>
                <a:cs typeface="Calibri"/>
              </a:rPr>
              <a:t> «11 » </a:t>
            </a:r>
            <a:r>
              <a:rPr lang="ru-RU" sz="1100" b="1" spc="-5" dirty="0">
                <a:latin typeface="Calibri"/>
                <a:cs typeface="Calibri"/>
              </a:rPr>
              <a:t>сентября</a:t>
            </a:r>
            <a:r>
              <a:rPr lang="ru-RU" sz="1100" b="1" spc="-15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2020 </a:t>
            </a:r>
            <a:r>
              <a:rPr lang="ru-RU" sz="1100" b="1" spc="-5" dirty="0">
                <a:latin typeface="Calibri"/>
                <a:cs typeface="Calibri"/>
              </a:rPr>
              <a:t>года</a:t>
            </a:r>
            <a:endParaRPr lang="ru-RU" sz="11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lang="ru-RU" sz="1100" b="1" dirty="0">
                <a:latin typeface="Calibri"/>
                <a:cs typeface="Calibri"/>
              </a:rPr>
              <a:t>№25 «Методика </a:t>
            </a:r>
            <a:r>
              <a:rPr lang="ru-RU" sz="1100" b="1" spc="-5" dirty="0">
                <a:latin typeface="Calibri"/>
                <a:cs typeface="Calibri"/>
              </a:rPr>
              <a:t>межведомственного </a:t>
            </a:r>
            <a:r>
              <a:rPr lang="ru-RU" sz="1100" b="1" dirty="0">
                <a:latin typeface="Calibri"/>
                <a:cs typeface="Calibri"/>
              </a:rPr>
              <a:t>взаимодействия </a:t>
            </a:r>
            <a:r>
              <a:rPr lang="ru-RU" sz="1100" b="1" spc="-5" dirty="0">
                <a:latin typeface="Calibri"/>
                <a:cs typeface="Calibri"/>
              </a:rPr>
              <a:t>органов </a:t>
            </a:r>
            <a:r>
              <a:rPr lang="ru-RU" sz="1100" b="1" dirty="0">
                <a:latin typeface="Calibri"/>
                <a:cs typeface="Calibri"/>
              </a:rPr>
              <a:t>и </a:t>
            </a:r>
            <a:r>
              <a:rPr lang="ru-RU" sz="1100" b="1" spc="-5" dirty="0">
                <a:latin typeface="Calibri"/>
                <a:cs typeface="Calibri"/>
              </a:rPr>
              <a:t>учреждений </a:t>
            </a:r>
            <a:r>
              <a:rPr lang="ru-RU" sz="1100" b="1" dirty="0">
                <a:latin typeface="Calibri"/>
                <a:cs typeface="Calibri"/>
              </a:rPr>
              <a:t>системы </a:t>
            </a:r>
            <a:r>
              <a:rPr lang="ru-RU" sz="1100" b="1" spc="-5" dirty="0">
                <a:latin typeface="Calibri"/>
                <a:cs typeface="Calibri"/>
              </a:rPr>
              <a:t>профилактики безнадзорности </a:t>
            </a:r>
            <a:r>
              <a:rPr lang="ru-RU" sz="1100" b="1" dirty="0">
                <a:latin typeface="Calibri"/>
                <a:cs typeface="Calibri"/>
              </a:rPr>
              <a:t>и </a:t>
            </a:r>
            <a:r>
              <a:rPr lang="ru-RU" sz="1100" b="1" spc="-5" dirty="0">
                <a:latin typeface="Calibri"/>
                <a:cs typeface="Calibri"/>
              </a:rPr>
              <a:t>правонарушений </a:t>
            </a:r>
            <a:r>
              <a:rPr lang="ru-RU" sz="1100" b="1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несовершеннолетних </a:t>
            </a:r>
            <a:r>
              <a:rPr lang="ru-RU" sz="1100" b="1" dirty="0">
                <a:latin typeface="Calibri"/>
                <a:cs typeface="Calibri"/>
              </a:rPr>
              <a:t>Курской </a:t>
            </a:r>
            <a:r>
              <a:rPr lang="ru-RU" sz="1100" b="1" spc="-5" dirty="0">
                <a:latin typeface="Calibri"/>
                <a:cs typeface="Calibri"/>
              </a:rPr>
              <a:t>области по </a:t>
            </a:r>
            <a:r>
              <a:rPr lang="ru-RU" sz="1100" b="1" dirty="0">
                <a:latin typeface="Calibri"/>
                <a:cs typeface="Calibri"/>
              </a:rPr>
              <a:t>выявлению и </a:t>
            </a:r>
            <a:r>
              <a:rPr lang="ru-RU" sz="1100" b="1" spc="-5" dirty="0">
                <a:latin typeface="Calibri"/>
                <a:cs typeface="Calibri"/>
              </a:rPr>
              <a:t>учету несовершеннолетних, употребляющих наркотические </a:t>
            </a:r>
            <a:r>
              <a:rPr lang="ru-RU" sz="1100" b="1" dirty="0">
                <a:latin typeface="Calibri"/>
                <a:cs typeface="Calibri"/>
              </a:rPr>
              <a:t>средства и психотропные </a:t>
            </a:r>
            <a:r>
              <a:rPr lang="ru-RU" sz="1100" b="1" spc="5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вещества».</a:t>
            </a:r>
            <a:r>
              <a:rPr lang="ru-RU" sz="1100" b="1" spc="-25" dirty="0">
                <a:latin typeface="Calibri"/>
                <a:cs typeface="Calibri"/>
              </a:rPr>
              <a:t> </a:t>
            </a:r>
            <a:r>
              <a:rPr lang="ru-RU" sz="1100" b="1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7"/>
              </a:rPr>
              <a:t>https://adm.rkursk.ru/index.php?id=33&amp;mat_id=111267&amp;page=2</a:t>
            </a:r>
            <a:endParaRPr lang="ru-RU"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ru-RU" sz="1100" b="1" spc="-5" dirty="0" err="1">
                <a:latin typeface="Calibri"/>
                <a:cs typeface="Calibri"/>
              </a:rPr>
              <a:t>Реан</a:t>
            </a:r>
            <a:r>
              <a:rPr lang="ru-RU" sz="1100" b="1" spc="-5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А.А.</a:t>
            </a:r>
            <a:r>
              <a:rPr lang="ru-RU" sz="1100" b="1" spc="10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Семья</a:t>
            </a:r>
            <a:r>
              <a:rPr lang="ru-RU" sz="1100" b="1" spc="5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как</a:t>
            </a:r>
            <a:r>
              <a:rPr lang="ru-RU" sz="1100" b="1" spc="10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фактор</a:t>
            </a:r>
            <a:r>
              <a:rPr lang="ru-RU" sz="1100" b="1" spc="-15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профилактики</a:t>
            </a:r>
            <a:r>
              <a:rPr lang="ru-RU" sz="1100" b="1" spc="-15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и</a:t>
            </a:r>
            <a:r>
              <a:rPr lang="ru-RU" sz="1100" b="1" spc="10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риска</a:t>
            </a:r>
            <a:r>
              <a:rPr lang="ru-RU" sz="1100" b="1" spc="15" dirty="0">
                <a:latin typeface="Calibri"/>
                <a:cs typeface="Calibri"/>
              </a:rPr>
              <a:t> </a:t>
            </a:r>
            <a:r>
              <a:rPr lang="ru-RU" sz="1100" b="1" dirty="0" err="1">
                <a:latin typeface="Calibri"/>
                <a:cs typeface="Calibri"/>
              </a:rPr>
              <a:t>виктимного</a:t>
            </a:r>
            <a:r>
              <a:rPr lang="ru-RU" sz="1100" b="1" spc="-10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поведения//Профилактика</a:t>
            </a:r>
            <a:r>
              <a:rPr lang="ru-RU" sz="1100" b="1" spc="-25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деструктивного</a:t>
            </a:r>
            <a:r>
              <a:rPr lang="ru-RU" sz="1100" b="1" spc="-40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поведения</a:t>
            </a:r>
            <a:r>
              <a:rPr lang="ru-RU" sz="1100" b="1" spc="5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в</a:t>
            </a:r>
            <a:r>
              <a:rPr lang="ru-RU" sz="1100" b="1" spc="10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молодежной</a:t>
            </a:r>
            <a:r>
              <a:rPr lang="ru-RU" sz="1100" b="1" spc="-10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среде</a:t>
            </a:r>
            <a:endParaRPr lang="ru-RU"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lang="ru-RU" sz="1100" b="1" dirty="0">
                <a:latin typeface="Calibri"/>
                <a:cs typeface="Calibri"/>
              </a:rPr>
              <a:t>[Текст]</a:t>
            </a:r>
            <a:r>
              <a:rPr lang="ru-RU" sz="1100" b="1" spc="5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/</a:t>
            </a:r>
            <a:r>
              <a:rPr lang="ru-RU" sz="1100" b="1" spc="10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Составители</a:t>
            </a:r>
            <a:r>
              <a:rPr lang="ru-RU" sz="1100" b="1" spc="-15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И.Ф.</a:t>
            </a:r>
            <a:r>
              <a:rPr lang="ru-RU" sz="1100" b="1" spc="15" dirty="0">
                <a:latin typeface="Calibri"/>
                <a:cs typeface="Calibri"/>
              </a:rPr>
              <a:t> </a:t>
            </a:r>
            <a:r>
              <a:rPr lang="ru-RU" sz="1100" b="1" spc="-5" dirty="0" err="1">
                <a:latin typeface="Calibri"/>
                <a:cs typeface="Calibri"/>
              </a:rPr>
              <a:t>Шиляева</a:t>
            </a:r>
            <a:r>
              <a:rPr lang="ru-RU" sz="1100" b="1" spc="-5" dirty="0">
                <a:latin typeface="Calibri"/>
                <a:cs typeface="Calibri"/>
              </a:rPr>
              <a:t>,</a:t>
            </a:r>
            <a:r>
              <a:rPr lang="ru-RU" sz="1100" b="1" spc="-10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Ю.А.</a:t>
            </a:r>
            <a:r>
              <a:rPr lang="ru-RU" sz="1100" b="1" spc="-5" dirty="0">
                <a:latin typeface="Calibri"/>
                <a:cs typeface="Calibri"/>
              </a:rPr>
              <a:t> Федорова.</a:t>
            </a:r>
            <a:r>
              <a:rPr lang="ru-RU" sz="1100" b="1" spc="5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–</a:t>
            </a:r>
            <a:r>
              <a:rPr lang="ru-RU" sz="1100" b="1" spc="20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Уфа: </a:t>
            </a:r>
            <a:r>
              <a:rPr lang="ru-RU" sz="1100" b="1" dirty="0">
                <a:latin typeface="Calibri"/>
                <a:cs typeface="Calibri"/>
              </a:rPr>
              <a:t>Изд-во</a:t>
            </a:r>
            <a:r>
              <a:rPr lang="ru-RU" sz="1100" b="1" spc="-5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БГПУ,</a:t>
            </a:r>
            <a:r>
              <a:rPr lang="ru-RU" sz="1100" b="1" spc="5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2019.</a:t>
            </a:r>
            <a:r>
              <a:rPr lang="ru-RU" sz="1100" b="1" spc="5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С.129-135.</a:t>
            </a:r>
            <a:r>
              <a:rPr lang="ru-RU" sz="1100" b="1" spc="10" dirty="0">
                <a:latin typeface="Calibri"/>
                <a:cs typeface="Calibri"/>
              </a:rPr>
              <a:t> </a:t>
            </a:r>
            <a:r>
              <a:rPr lang="ru-RU" sz="1100" b="1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https://bspu.ru/files/75958</a:t>
            </a:r>
            <a:endParaRPr lang="ru-RU" sz="1100" dirty="0">
              <a:latin typeface="Calibri"/>
              <a:cs typeface="Calibri"/>
            </a:endParaRPr>
          </a:p>
          <a:p>
            <a:pPr marL="12700" marR="127635">
              <a:lnSpc>
                <a:spcPct val="100000"/>
              </a:lnSpc>
            </a:pPr>
            <a:r>
              <a:rPr lang="ru-RU" sz="1100" b="1" spc="-5" dirty="0">
                <a:latin typeface="Calibri"/>
                <a:cs typeface="Calibri"/>
              </a:rPr>
              <a:t>Соловьев</a:t>
            </a:r>
            <a:r>
              <a:rPr lang="ru-RU" sz="1100" b="1" spc="15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Д.Н.</a:t>
            </a:r>
            <a:r>
              <a:rPr lang="ru-RU" sz="1100" b="1" spc="25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Потенциал</a:t>
            </a:r>
            <a:r>
              <a:rPr lang="ru-RU" sz="1100" b="1" spc="-15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первичного</a:t>
            </a:r>
            <a:r>
              <a:rPr lang="ru-RU" sz="1100" b="1" spc="-10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коллектива</a:t>
            </a:r>
            <a:r>
              <a:rPr lang="ru-RU" sz="1100" b="1" spc="-10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в</a:t>
            </a:r>
            <a:r>
              <a:rPr lang="ru-RU" sz="1100" b="1" spc="30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профилактике</a:t>
            </a:r>
            <a:r>
              <a:rPr lang="ru-RU" sz="1100" b="1" spc="15" dirty="0">
                <a:latin typeface="Calibri"/>
                <a:cs typeface="Calibri"/>
              </a:rPr>
              <a:t> </a:t>
            </a:r>
            <a:r>
              <a:rPr lang="ru-RU" sz="1100" b="1" spc="-5" dirty="0" err="1">
                <a:latin typeface="Calibri"/>
                <a:cs typeface="Calibri"/>
              </a:rPr>
              <a:t>буллинга</a:t>
            </a:r>
            <a:r>
              <a:rPr lang="ru-RU" sz="1100" b="1" dirty="0">
                <a:latin typeface="Calibri"/>
                <a:cs typeface="Calibri"/>
              </a:rPr>
              <a:t> среди</a:t>
            </a:r>
            <a:r>
              <a:rPr lang="ru-RU" sz="1100" b="1" spc="5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подростков//Профилактика</a:t>
            </a:r>
            <a:r>
              <a:rPr lang="ru-RU" sz="1100" b="1" spc="-10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деструктивного</a:t>
            </a:r>
            <a:r>
              <a:rPr lang="ru-RU" sz="1100" b="1" spc="-30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поведения</a:t>
            </a:r>
            <a:r>
              <a:rPr lang="ru-RU" sz="1100" b="1" spc="10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в </a:t>
            </a:r>
            <a:r>
              <a:rPr lang="ru-RU" sz="1100" b="1" spc="5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молодежной</a:t>
            </a:r>
            <a:r>
              <a:rPr lang="ru-RU" sz="1100" b="1" spc="-20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среде</a:t>
            </a:r>
            <a:r>
              <a:rPr lang="ru-RU" sz="1100" b="1" spc="-15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[Текст]</a:t>
            </a:r>
            <a:r>
              <a:rPr lang="ru-RU" sz="1100" b="1" spc="5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/</a:t>
            </a:r>
            <a:r>
              <a:rPr lang="ru-RU" sz="1100" b="1" spc="5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Составители</a:t>
            </a:r>
            <a:r>
              <a:rPr lang="ru-RU" sz="1100" b="1" spc="-15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И.Ф.</a:t>
            </a:r>
            <a:r>
              <a:rPr lang="ru-RU" sz="1100" b="1" spc="15" dirty="0">
                <a:latin typeface="Calibri"/>
                <a:cs typeface="Calibri"/>
              </a:rPr>
              <a:t> </a:t>
            </a:r>
            <a:r>
              <a:rPr lang="ru-RU" sz="1100" b="1" spc="-5" dirty="0" err="1">
                <a:latin typeface="Calibri"/>
                <a:cs typeface="Calibri"/>
              </a:rPr>
              <a:t>Шиляева</a:t>
            </a:r>
            <a:r>
              <a:rPr lang="ru-RU" sz="1100" b="1" spc="-5" dirty="0">
                <a:latin typeface="Calibri"/>
                <a:cs typeface="Calibri"/>
              </a:rPr>
              <a:t>,</a:t>
            </a:r>
            <a:r>
              <a:rPr lang="ru-RU" sz="1100" b="1" spc="-10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Ю.А.</a:t>
            </a:r>
            <a:r>
              <a:rPr lang="ru-RU" sz="1100" b="1" spc="-5" dirty="0">
                <a:latin typeface="Calibri"/>
                <a:cs typeface="Calibri"/>
              </a:rPr>
              <a:t> Федорова. </a:t>
            </a:r>
            <a:r>
              <a:rPr lang="ru-RU" sz="1100" b="1" dirty="0">
                <a:latin typeface="Calibri"/>
                <a:cs typeface="Calibri"/>
              </a:rPr>
              <a:t>–</a:t>
            </a:r>
            <a:r>
              <a:rPr lang="ru-RU" sz="1100" b="1" spc="15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Уфа: </a:t>
            </a:r>
            <a:r>
              <a:rPr lang="ru-RU" sz="1100" b="1" dirty="0">
                <a:latin typeface="Calibri"/>
                <a:cs typeface="Calibri"/>
              </a:rPr>
              <a:t>Изд-во</a:t>
            </a:r>
            <a:r>
              <a:rPr lang="ru-RU" sz="1100" b="1" spc="-10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БГПУ, 2019.</a:t>
            </a:r>
            <a:r>
              <a:rPr lang="ru-RU" sz="1100" b="1" spc="20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С.</a:t>
            </a:r>
            <a:r>
              <a:rPr lang="ru-RU" sz="1100" b="1" spc="15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120</a:t>
            </a:r>
            <a:r>
              <a:rPr lang="ru-RU" sz="1100" b="1" spc="15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-</a:t>
            </a:r>
            <a:r>
              <a:rPr lang="ru-RU" sz="1100" b="1" spc="10" dirty="0">
                <a:latin typeface="Calibri"/>
                <a:cs typeface="Calibri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123.</a:t>
            </a:r>
            <a:r>
              <a:rPr lang="ru-RU" sz="1100" b="1" spc="5" dirty="0">
                <a:latin typeface="Calibri"/>
                <a:cs typeface="Calibri"/>
              </a:rPr>
              <a:t> </a:t>
            </a:r>
            <a:r>
              <a:rPr lang="ru-RU" sz="1100" b="1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https://bspu.ru/files/75958 </a:t>
            </a:r>
            <a:r>
              <a:rPr lang="ru-RU" sz="1100" b="1" dirty="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lang="ru-RU" sz="1100" b="1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</a:rPr>
              <a:t>Федеральный закон от </a:t>
            </a:r>
            <a:r>
              <a:rPr lang="ru-RU" sz="1100" b="1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</a:rPr>
              <a:t>17 </a:t>
            </a:r>
            <a:r>
              <a:rPr lang="ru-RU" sz="1100" b="1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</a:rPr>
              <a:t>ноября </a:t>
            </a:r>
            <a:r>
              <a:rPr lang="ru-RU" sz="1100" b="1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</a:rPr>
              <a:t>1995 </a:t>
            </a:r>
            <a:r>
              <a:rPr lang="ru-RU" sz="1100" b="1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</a:rPr>
              <a:t>года </a:t>
            </a:r>
            <a:r>
              <a:rPr lang="ru-RU" sz="1100" b="1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</a:rPr>
              <a:t>N 168-ФЗ </a:t>
            </a:r>
            <a:r>
              <a:rPr lang="ru-RU" sz="1100" b="1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</a:rPr>
              <a:t>"О прокуратуре </a:t>
            </a:r>
            <a:r>
              <a:rPr lang="ru-RU" sz="1100" b="1" u="sng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</a:rPr>
              <a:t>Российской </a:t>
            </a:r>
            <a:r>
              <a:rPr lang="ru-RU" sz="1100" b="1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</a:rPr>
              <a:t>Федерации" </a:t>
            </a:r>
            <a:r>
              <a:rPr lang="ru-RU" sz="1100" b="1" dirty="0">
                <a:solidFill>
                  <a:srgbClr val="0462C1"/>
                </a:solidFill>
                <a:latin typeface="Calibri"/>
                <a:cs typeface="Calibri"/>
              </a:rPr>
              <a:t> </a:t>
            </a:r>
            <a:r>
              <a:rPr lang="ru-RU" sz="1100" b="1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8"/>
              </a:rPr>
              <a:t>https://docs.cntd.ru/document/9004584#7D20K3</a:t>
            </a:r>
            <a:endParaRPr lang="ru-RU" sz="1100" dirty="0">
              <a:latin typeface="Calibri"/>
              <a:cs typeface="Calibri"/>
            </a:endParaRPr>
          </a:p>
          <a:p>
            <a:pPr marL="12700" marR="1011555">
              <a:lnSpc>
                <a:spcPct val="100000"/>
              </a:lnSpc>
            </a:pPr>
            <a:r>
              <a:rPr lang="ru-RU" sz="1100" b="1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9"/>
              </a:rPr>
              <a:t>Федеральный закон</a:t>
            </a:r>
            <a:r>
              <a:rPr lang="ru-RU" sz="1100" b="1" spc="-5" dirty="0">
                <a:solidFill>
                  <a:srgbClr val="0462C1"/>
                </a:solidFill>
                <a:latin typeface="Calibri"/>
                <a:cs typeface="Calibri"/>
                <a:hlinkClick r:id="rId9"/>
              </a:rPr>
              <a:t> </a:t>
            </a:r>
            <a:r>
              <a:rPr lang="ru-RU" sz="1100" b="1" dirty="0">
                <a:latin typeface="Calibri"/>
                <a:cs typeface="Calibri"/>
              </a:rPr>
              <a:t>№ 120-ФЗ </a:t>
            </a:r>
            <a:r>
              <a:rPr lang="ru-RU" sz="1100" b="1" spc="-5" dirty="0">
                <a:latin typeface="Calibri"/>
                <a:cs typeface="Calibri"/>
              </a:rPr>
              <a:t>от </a:t>
            </a:r>
            <a:r>
              <a:rPr lang="ru-RU" sz="1100" b="1" dirty="0">
                <a:latin typeface="Calibri"/>
                <a:cs typeface="Calibri"/>
              </a:rPr>
              <a:t>24 </a:t>
            </a:r>
            <a:r>
              <a:rPr lang="ru-RU" sz="1100" b="1" spc="-5" dirty="0">
                <a:latin typeface="Calibri"/>
                <a:cs typeface="Calibri"/>
              </a:rPr>
              <a:t>июня </a:t>
            </a:r>
            <a:r>
              <a:rPr lang="ru-RU" sz="1100" b="1" dirty="0">
                <a:latin typeface="Calibri"/>
                <a:cs typeface="Calibri"/>
              </a:rPr>
              <a:t>1999 года «Об </a:t>
            </a:r>
            <a:r>
              <a:rPr lang="ru-RU" sz="1100" b="1" spc="-5" dirty="0">
                <a:latin typeface="Calibri"/>
                <a:cs typeface="Calibri"/>
              </a:rPr>
              <a:t>основах </a:t>
            </a:r>
            <a:r>
              <a:rPr lang="ru-RU" sz="1100" b="1" dirty="0">
                <a:latin typeface="Calibri"/>
                <a:cs typeface="Calibri"/>
              </a:rPr>
              <a:t>системы </a:t>
            </a:r>
            <a:r>
              <a:rPr lang="ru-RU" sz="1100" b="1" spc="-5" dirty="0">
                <a:latin typeface="Calibri"/>
                <a:cs typeface="Calibri"/>
              </a:rPr>
              <a:t>профилактики безнадзорности </a:t>
            </a:r>
            <a:r>
              <a:rPr lang="ru-RU" sz="1100" b="1" dirty="0">
                <a:latin typeface="Calibri"/>
                <a:cs typeface="Calibri"/>
              </a:rPr>
              <a:t>и </a:t>
            </a:r>
            <a:r>
              <a:rPr lang="ru-RU" sz="1100" b="1" spc="-5" dirty="0">
                <a:latin typeface="Calibri"/>
                <a:cs typeface="Calibri"/>
              </a:rPr>
              <a:t>правонарушений </a:t>
            </a:r>
            <a:r>
              <a:rPr lang="ru-RU" sz="1100" b="1" dirty="0">
                <a:latin typeface="Calibri"/>
                <a:cs typeface="Calibri"/>
              </a:rPr>
              <a:t> </a:t>
            </a:r>
            <a:r>
              <a:rPr lang="ru-RU" sz="1100" b="1" spc="-5" dirty="0">
                <a:latin typeface="Calibri"/>
                <a:cs typeface="Calibri"/>
              </a:rPr>
              <a:t>несовершеннолетних».</a:t>
            </a:r>
            <a:endParaRPr lang="ru-RU" sz="11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32118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9465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401080" cy="578647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Тема.3</a:t>
            </a:r>
            <a: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Межведомственное взаимодействие органов системы профилактики</a:t>
            </a:r>
            <a: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endParaRPr lang="ru-RU" sz="3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  <a:p>
            <a:pPr marL="109728" indent="0">
              <a:buNone/>
            </a:pPr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характеристики субъектов профилактики деструктивного поведения</a:t>
            </a:r>
            <a:endParaRPr lang="ru-RU" sz="3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</a:t>
            </a:r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субъектов профилактики деструктивного поведения с точки зрения </a:t>
            </a:r>
            <a: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науки</a:t>
            </a:r>
          </a:p>
          <a:p>
            <a:pPr marL="109728" indent="0">
              <a:buNone/>
            </a:pPr>
            <a: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Принципы </a:t>
            </a:r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налаживания межведомственного взаимодействия органов системы профилактики деструктивного поведения</a:t>
            </a:r>
          </a:p>
          <a:p>
            <a:pPr marL="109728" indent="0">
              <a:buNone/>
            </a:pPr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109728" lvl="0" indent="0">
              <a:buNone/>
            </a:pPr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  <a:p>
            <a:pPr marL="109728" indent="0"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3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Рекомендуемая литература</a:t>
            </a:r>
          </a:p>
          <a:p>
            <a:pPr lvl="0"/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187624" y="620688"/>
            <a:ext cx="7272808" cy="5150059"/>
          </a:xfrm>
        </p:spPr>
        <p:txBody>
          <a:bodyPr>
            <a:normAutofit/>
          </a:bodyPr>
          <a:lstStyle/>
          <a:p>
            <a:pPr marL="0" lvl="8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СПАСИБО,</a:t>
            </a:r>
          </a:p>
          <a:p>
            <a:pPr marL="0" lvl="8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прошу направить на почту</a:t>
            </a:r>
          </a:p>
          <a:p>
            <a:pPr marL="0" lvl="8" indent="0" algn="ctr">
              <a:buNone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bannikova_av@pkiro.ru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548680"/>
            <a:ext cx="8329072" cy="5521816"/>
          </a:xfrm>
        </p:spPr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r>
              <a:rPr lang="ru-RU" sz="4400" b="1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4400" b="1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4400" b="1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</a:t>
            </a:r>
            <a:r>
              <a:rPr lang="ru-RU" sz="4400" b="1" spc="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</a:t>
            </a:r>
            <a:r>
              <a:rPr lang="ru-RU" sz="4400" b="1" spc="6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субъектов</a:t>
            </a:r>
            <a:r>
              <a:rPr lang="ru-RU" sz="4400" b="1" spc="6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</a:t>
            </a:r>
            <a:r>
              <a:rPr lang="ru-RU" sz="4400" b="1" spc="5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деструктивного </a:t>
            </a:r>
            <a:r>
              <a:rPr lang="ru-RU" sz="4400" b="1" spc="-484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</a:t>
            </a:r>
          </a:p>
          <a:p>
            <a:pPr marL="109728" indent="0" fontAlgn="t">
              <a:buNone/>
            </a:pPr>
            <a:endParaRPr lang="ru-RU" sz="33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fontAlgn="t">
              <a:buNone/>
            </a:pPr>
            <a:r>
              <a:rPr lang="ru-RU" sz="3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Характерная черта деструктивного  поведения </a:t>
            </a:r>
            <a:r>
              <a:rPr lang="ru-RU" sz="3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это снижение инстинкта  самосохранения,  которое провоцирует  опасность поведения  человека и может  привести</a:t>
            </a:r>
            <a:r>
              <a:rPr lang="ru-RU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и  окружающих к  увечьями</a:t>
            </a:r>
            <a:r>
              <a:rPr lang="ru-RU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даже  смерти.</a:t>
            </a:r>
          </a:p>
          <a:p>
            <a:pPr marL="109728" indent="0" fontAlgn="t">
              <a:spcBef>
                <a:spcPts val="0"/>
              </a:spcBef>
              <a:buNone/>
            </a:pPr>
            <a:endParaRPr lang="ru-RU" sz="3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fontAlgn="t">
              <a:spcBef>
                <a:spcPts val="0"/>
              </a:spcBef>
              <a:buNone/>
            </a:pPr>
            <a:r>
              <a:rPr lang="ru-RU" sz="3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 </a:t>
            </a:r>
            <a:r>
              <a:rPr lang="ru-RU" sz="3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(от лат. </a:t>
            </a:r>
            <a:r>
              <a:rPr lang="ru-RU" sz="3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subjectus</a:t>
            </a:r>
            <a:r>
              <a:rPr lang="ru-RU" sz="3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находящийся у основания) —  осуществляет	активную  </a:t>
            </a:r>
            <a:r>
              <a:rPr lang="ru-RU" sz="3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предметно-практическую деятельность </a:t>
            </a:r>
            <a:r>
              <a:rPr lang="ru-RU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познание, лицо  </a:t>
            </a:r>
            <a:r>
              <a:rPr lang="ru-RU" sz="3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и/или</a:t>
            </a:r>
            <a:r>
              <a:rPr lang="ru-RU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</a:t>
            </a:r>
            <a:r>
              <a:rPr lang="ru-RU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проявляющие свою активность в  </a:t>
            </a:r>
            <a:r>
              <a:rPr lang="ru-RU" sz="3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какой-либо деятельности, имеющие</a:t>
            </a:r>
            <a:r>
              <a:rPr lang="ru-RU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определенную  </a:t>
            </a:r>
            <a:r>
              <a:rPr lang="ru-RU" sz="3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позицию по отношению к  предмету этой деятельности,  функциональные права и  обязанности</a:t>
            </a:r>
            <a:r>
              <a:rPr lang="ru-RU" sz="3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indent="0" fontAlgn="t">
              <a:buNone/>
            </a:pPr>
            <a:endParaRPr lang="ru-RU" sz="3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fontAlgn="t">
              <a:buNone/>
            </a:pPr>
            <a:r>
              <a:rPr lang="ru-RU" sz="3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- </a:t>
            </a:r>
            <a:r>
              <a:rPr lang="ru-RU" sz="3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социальных, правовых, педагогических и иных мер, направленных на выявление и устранение причин и условий, способствующих безнадзорности, беспризорности, правонарушениям несовершеннолетних. </a:t>
            </a:r>
            <a:endParaRPr lang="ru-RU" sz="3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816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401080" cy="6097310"/>
          </a:xfrm>
        </p:spPr>
        <p:txBody>
          <a:bodyPr>
            <a:noAutofit/>
          </a:bodyPr>
          <a:lstStyle/>
          <a:p>
            <a:pPr marL="0" marR="5080" indent="0"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</a:t>
            </a:r>
            <a:r>
              <a:rPr lang="ru-RU" sz="2400" b="1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</a:t>
            </a:r>
            <a:r>
              <a:rPr lang="ru-RU" sz="2400" b="1" spc="-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уктивн</a:t>
            </a:r>
            <a:r>
              <a:rPr lang="ru-RU" sz="2400" b="1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b="1" spc="-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 </a:t>
            </a:r>
            <a:r>
              <a:rPr lang="ru-RU" sz="2400" b="1" spc="-1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</a:t>
            </a:r>
            <a:r>
              <a:rPr lang="ru-RU" sz="2400" b="1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 </a:t>
            </a:r>
            <a:r>
              <a:rPr lang="ru-RU" sz="2400" b="1" spc="-98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обладают</a:t>
            </a:r>
            <a:r>
              <a:rPr lang="ru-RU" sz="2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общими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базовыми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характеристиками, </a:t>
            </a:r>
            <a:r>
              <a:rPr lang="ru-RU" sz="2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среди</a:t>
            </a:r>
            <a:r>
              <a:rPr lang="ru-RU" sz="2400" b="1" spc="-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2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</a:t>
            </a:r>
            <a:r>
              <a:rPr lang="ru-RU" sz="2400" b="1" spc="-1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выделяются</a:t>
            </a:r>
            <a:r>
              <a:rPr lang="ru-RU" sz="2400" b="1" spc="-22" baseline="-4629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5080" indent="0" algn="ctr">
              <a:spcBef>
                <a:spcPts val="0"/>
              </a:spcBef>
              <a:buNone/>
            </a:pPr>
            <a:endParaRPr lang="ru-RU" sz="2400" b="1" spc="-22" baseline="-4629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indent="-342900" algn="just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99720" algn="l"/>
              </a:tabLst>
            </a:pPr>
            <a:r>
              <a:rPr lang="ru-RU" sz="2400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переживание</a:t>
            </a:r>
            <a:r>
              <a:rPr lang="ru-RU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человеком </a:t>
            </a:r>
            <a:r>
              <a:rPr lang="ru-RU" sz="2400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(группой,</a:t>
            </a:r>
            <a:r>
              <a:rPr lang="ru-RU" sz="2400" spc="1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организацией) </a:t>
            </a:r>
            <a:r>
              <a:rPr lang="ru-RU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себя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ru-RU" sz="2400" spc="-2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суверенного </a:t>
            </a:r>
            <a:r>
              <a:rPr lang="ru-RU" sz="2400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источника</a:t>
            </a:r>
            <a:r>
              <a:rPr lang="ru-RU" sz="2400" spc="-2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активности;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indent="-342900" algn="just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99720" algn="l"/>
              </a:tabLst>
            </a:pPr>
            <a:r>
              <a:rPr lang="ru-RU" sz="2400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</a:t>
            </a:r>
            <a:r>
              <a:rPr lang="ru-RU" sz="2400" spc="1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освоить </a:t>
            </a:r>
            <a:r>
              <a:rPr lang="ru-RU" sz="2400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деятельность;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marR="1012825" indent="-342900" algn="just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99720" algn="l"/>
              </a:tabLst>
            </a:pPr>
            <a:r>
              <a:rPr lang="ru-RU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</a:t>
            </a:r>
            <a:r>
              <a:rPr lang="ru-RU" sz="2400" spc="-5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spc="-34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самовоспитание;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265" marR="147955" indent="-342900" algn="just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99720" algn="l"/>
              </a:tabLst>
            </a:pPr>
            <a:r>
              <a:rPr lang="ru-RU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осознание и</a:t>
            </a:r>
            <a:r>
              <a:rPr lang="ru-RU" sz="2400" spc="-1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</a:t>
            </a:r>
            <a:r>
              <a:rPr lang="ru-RU" sz="2400" spc="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задач, </a:t>
            </a:r>
            <a:r>
              <a:rPr lang="ru-RU" sz="2400" spc="-3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установок </a:t>
            </a:r>
            <a:r>
              <a:rPr lang="ru-RU" sz="2400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u-RU" sz="2400" spc="2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всех</a:t>
            </a:r>
            <a:r>
              <a:rPr lang="ru-RU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этапах</a:t>
            </a:r>
            <a:r>
              <a:rPr lang="ru-RU" sz="2400" spc="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ее </a:t>
            </a:r>
            <a:r>
              <a:rPr lang="ru-RU" sz="2400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осуществления;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97840" indent="-342900" algn="just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4160" algn="l"/>
              </a:tabLst>
            </a:pPr>
            <a:r>
              <a:rPr lang="ru-RU" sz="2400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владение</a:t>
            </a:r>
            <a:r>
              <a:rPr lang="ru-RU" sz="2400" spc="-2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умениями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навыками</a:t>
            </a:r>
            <a:r>
              <a:rPr lang="ru-RU" sz="2400" spc="-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деятельности; </a:t>
            </a:r>
          </a:p>
          <a:p>
            <a:pPr marL="497840" indent="-342900" algn="just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4160" algn="l"/>
              </a:tabLst>
            </a:pPr>
            <a:r>
              <a:rPr lang="ru-RU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</a:t>
            </a:r>
            <a:r>
              <a:rPr lang="ru-RU" sz="2400" spc="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</a:t>
            </a:r>
            <a:r>
              <a:rPr lang="ru-RU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вносить </a:t>
            </a:r>
            <a:r>
              <a:rPr lang="ru-RU" sz="2400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коррективы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spc="-2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свою </a:t>
            </a:r>
            <a:r>
              <a:rPr lang="ru-RU" sz="2400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деятельность,</a:t>
            </a:r>
            <a:r>
              <a:rPr lang="ru-RU" sz="2400" spc="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обстоятельства, </a:t>
            </a:r>
            <a:r>
              <a:rPr lang="ru-RU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ей </a:t>
            </a:r>
            <a:r>
              <a:rPr lang="ru-RU" sz="2400" spc="-3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сопутствующие,</a:t>
            </a:r>
            <a:r>
              <a:rPr lang="ru-RU" sz="2400" spc="3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</a:t>
            </a:r>
            <a:r>
              <a:rPr lang="ru-RU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поставленной</a:t>
            </a:r>
            <a:r>
              <a:rPr lang="ru-RU" sz="2400" spc="-1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цели;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97840" indent="-342900" algn="just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4160" algn="l"/>
              </a:tabLst>
            </a:pPr>
            <a:r>
              <a:rPr lang="ru-RU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</a:t>
            </a:r>
            <a:r>
              <a:rPr lang="ru-RU" sz="2400" spc="-2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независимость </a:t>
            </a:r>
            <a:r>
              <a:rPr lang="ru-RU" sz="2400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«внешнего </a:t>
            </a:r>
            <a:r>
              <a:rPr lang="ru-RU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мира», внешних </a:t>
            </a:r>
            <a:r>
              <a:rPr lang="ru-RU" sz="2400" spc="-3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влияний;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997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401080" cy="6025302"/>
          </a:xfrm>
        </p:spPr>
        <p:txBody>
          <a:bodyPr>
            <a:normAutofit/>
          </a:bodyPr>
          <a:lstStyle/>
          <a:p>
            <a:pPr marL="154940" indent="0">
              <a:lnSpc>
                <a:spcPts val="1515"/>
              </a:lnSpc>
              <a:buNone/>
              <a:tabLst>
                <a:tab pos="264160" algn="l"/>
              </a:tabLst>
            </a:pPr>
            <a:endParaRPr lang="ru-RU" sz="2400" spc="-5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97840" indent="-342900" algn="just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4160" algn="l"/>
              </a:tabLst>
            </a:pP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осознание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значимости для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людей,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ответственности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ru-RU" sz="24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деятельности,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причастности к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ответственности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spc="-3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явления природной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социальной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действительности;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97840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4160" algn="l"/>
              </a:tabLst>
            </a:pPr>
            <a:r>
              <a:rPr lang="ru-RU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</a:t>
            </a:r>
            <a:r>
              <a:rPr lang="ru-RU" sz="2400" spc="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</a:t>
            </a:r>
            <a:r>
              <a:rPr lang="ru-RU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вносить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коррективы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свою </a:t>
            </a:r>
            <a:r>
              <a:rPr lang="ru-RU" sz="2400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обстоятельства, </a:t>
            </a:r>
            <a:r>
              <a:rPr lang="ru-RU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ей сопутствующие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spc="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</a:t>
            </a:r>
            <a:r>
              <a:rPr lang="ru-RU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поставленной</a:t>
            </a:r>
            <a:r>
              <a:rPr lang="ru-RU" sz="2400" spc="-1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цели;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97840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4160" algn="l"/>
              </a:tabLst>
            </a:pP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внутренняя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независимость </a:t>
            </a:r>
            <a:r>
              <a:rPr lang="ru-RU" sz="2400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«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внешнего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мира», внешних </a:t>
            </a:r>
            <a:r>
              <a:rPr lang="ru-RU" sz="2400" spc="-3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влияний;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97840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264160" algn="l"/>
              </a:tabLst>
            </a:pP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осознание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значимости для</a:t>
            </a:r>
            <a:r>
              <a:rPr lang="ru-RU" sz="2400" spc="-1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людей, </a:t>
            </a:r>
            <a:r>
              <a:rPr lang="ru-RU" sz="2400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ответственности </a:t>
            </a:r>
            <a:r>
              <a:rPr lang="ru-RU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ru-RU" sz="2400" spc="-2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u-RU" sz="2400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причастности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ответственности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spc="-3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явления </a:t>
            </a:r>
            <a:r>
              <a:rPr lang="ru-RU" sz="2400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природной </a:t>
            </a:r>
            <a:r>
              <a:rPr lang="ru-RU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социальной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действительности;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</a:t>
            </a:r>
            <a:r>
              <a:rPr lang="ru-RU" sz="28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активной</a:t>
            </a:r>
            <a:r>
              <a:rPr lang="ru-RU" sz="2800" b="1" spc="6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позиции</a:t>
            </a:r>
            <a:r>
              <a:rPr lang="ru-RU" sz="2800" b="1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</a:t>
            </a:r>
            <a:r>
              <a:rPr lang="ru-RU" sz="28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всех</a:t>
            </a:r>
            <a:r>
              <a:rPr lang="ru-RU" sz="28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вышеуказанных</a:t>
            </a:r>
            <a:r>
              <a:rPr lang="ru-RU" sz="2800" b="1" spc="6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проявлениях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677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401080" cy="5786478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Классификация субъектов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  деструктивного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с точки зрения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науки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</a:t>
            </a:r>
            <a:r>
              <a:rPr lang="ru-RU" sz="2400" b="1" spc="-9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бывают: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299720" indent="0" algn="ctr">
              <a:lnSpc>
                <a:spcPct val="110000"/>
              </a:lnSpc>
              <a:spcBef>
                <a:spcPts val="0"/>
              </a:spcBef>
              <a:buNone/>
              <a:tabLst>
                <a:tab pos="288925" algn="l"/>
              </a:tabLst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</a:t>
            </a:r>
            <a:r>
              <a:rPr lang="ru-RU" sz="2400" spc="-2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уальными 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коллективными;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148590" indent="0" algn="ctr">
              <a:lnSpc>
                <a:spcPct val="110000"/>
              </a:lnSpc>
              <a:spcBef>
                <a:spcPts val="0"/>
              </a:spcBef>
              <a:buNone/>
              <a:tabLst>
                <a:tab pos="288925" algn="l"/>
              </a:tabLst>
            </a:pPr>
            <a:r>
              <a:rPr lang="ru-RU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организованными</a:t>
            </a:r>
            <a:r>
              <a:rPr lang="ru-RU" sz="2400" spc="-4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spc="-5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неорганизованными</a:t>
            </a:r>
            <a:r>
              <a:rPr lang="ru-RU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lang="ru-RU" sz="2800" dirty="0">
              <a:latin typeface="Times New Roman"/>
              <a:cs typeface="Times New Roman"/>
            </a:endParaRPr>
          </a:p>
          <a:p>
            <a:pPr marL="140208" marR="327025" indent="0">
              <a:lnSpc>
                <a:spcPct val="100000"/>
              </a:lnSpc>
              <a:buNone/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lnSpc>
                <a:spcPct val="300000"/>
              </a:lnSpc>
              <a:spcBef>
                <a:spcPts val="0"/>
              </a:spcBef>
              <a:buNone/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371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401080" cy="5786478"/>
          </a:xfrm>
        </p:spPr>
        <p:txBody>
          <a:bodyPr>
            <a:normAutofit/>
          </a:bodyPr>
          <a:lstStyle/>
          <a:p>
            <a:pPr marL="0" indent="0">
              <a:lnSpc>
                <a:spcPts val="1335"/>
              </a:lnSpc>
              <a:buNone/>
            </a:pPr>
            <a:endParaRPr lang="ru-RU" sz="2800" b="1" spc="-5" dirty="0" smtClean="0">
              <a:latin typeface="Calibri"/>
              <a:cs typeface="Calibri"/>
            </a:endParaRPr>
          </a:p>
          <a:p>
            <a:pPr marL="0" indent="0" algn="ctr">
              <a:lnSpc>
                <a:spcPts val="1335"/>
              </a:lnSpc>
              <a:buNone/>
            </a:pPr>
            <a:r>
              <a:rPr lang="ru-RU" sz="2400" b="1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 algn="ctr">
              <a:lnSpc>
                <a:spcPts val="1335"/>
              </a:lnSpc>
              <a:buNone/>
            </a:pPr>
            <a:endParaRPr lang="ru-RU" sz="2400" b="1" spc="-5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1335"/>
              </a:lnSpc>
              <a:buNone/>
            </a:pPr>
            <a:r>
              <a:rPr lang="ru-RU" sz="2400" b="1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</a:t>
            </a:r>
            <a:r>
              <a:rPr lang="ru-RU" sz="2400" b="1" spc="-6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субъекты: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00000"/>
              </a:lnSpc>
              <a:spcBef>
                <a:spcPts val="10"/>
              </a:spcBef>
              <a:buNone/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4670" marR="119380" indent="-342900">
              <a:buFont typeface="Arial" panose="020B0604020202020204" pitchFamily="34" charset="0"/>
              <a:buChar char="•"/>
              <a:tabLst>
                <a:tab pos="479425" algn="l"/>
              </a:tabLst>
            </a:pP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сами подростки,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осознают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пагубность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такого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поведения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отказываются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</a:t>
            </a:r>
            <a:r>
              <a:rPr lang="ru-RU" sz="24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пользу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конструктивной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деятельности, </a:t>
            </a:r>
            <a:r>
              <a:rPr lang="ru-RU" sz="2400" spc="-30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одобряемой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обществом;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4670" marR="119380" indent="-342900">
              <a:spcBef>
                <a:spcPts val="5"/>
              </a:spcBef>
              <a:buFont typeface="Arial" panose="020B0604020202020204" pitchFamily="34" charset="0"/>
              <a:buChar char="•"/>
              <a:tabLst>
                <a:tab pos="479425" algn="l"/>
              </a:tabLst>
            </a:pP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члены </a:t>
            </a:r>
            <a:r>
              <a:rPr lang="ru-RU" sz="24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семьи,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способствующие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отказу </a:t>
            </a:r>
            <a:r>
              <a:rPr lang="ru-RU" sz="2400" spc="-30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подростка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деструктивного </a:t>
            </a:r>
            <a:r>
              <a:rPr lang="ru-RU" sz="2400" spc="-30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поведения,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действуют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отдельности</a:t>
            </a:r>
            <a:r>
              <a:rPr lang="ru-RU" sz="2400" spc="-1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555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401080" cy="602530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Среди</a:t>
            </a:r>
            <a:r>
              <a:rPr lang="ru-RU" sz="2400" spc="-4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организованных субъектов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 </a:t>
            </a:r>
            <a:r>
              <a:rPr lang="ru-RU" sz="2400" spc="-4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44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институциональные</a:t>
            </a:r>
            <a:r>
              <a:rPr lang="ru-RU" sz="2400" spc="-4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 </a:t>
            </a:r>
            <a:r>
              <a:rPr lang="ru-RU" sz="2400" spc="-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институциональные.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b="1" spc="-2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институциональным</a:t>
            </a:r>
            <a:r>
              <a:rPr lang="ru-RU" sz="2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организованным</a:t>
            </a:r>
            <a:r>
              <a:rPr lang="ru-RU" sz="2400" b="1" spc="-7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коллективным </a:t>
            </a:r>
            <a:endParaRPr lang="ru-RU" sz="2400" b="1" spc="-54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r>
              <a:rPr lang="ru-RU" sz="2400" b="1" spc="-1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субъектам</a:t>
            </a:r>
            <a:r>
              <a:rPr lang="ru-RU" sz="2400" spc="1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</a:t>
            </a:r>
            <a:r>
              <a:rPr lang="ru-RU" sz="24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деструктивного</a:t>
            </a:r>
            <a:r>
              <a:rPr lang="ru-RU" sz="24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подростков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молодёжи</a:t>
            </a:r>
            <a:r>
              <a:rPr lang="ru-RU" sz="2400" spc="-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относят</a:t>
            </a:r>
            <a:r>
              <a:rPr lang="ru-RU" sz="2400" spc="-2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spc="-2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89255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400" spc="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делам</a:t>
            </a:r>
            <a:r>
              <a:rPr lang="ru-RU" sz="24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</a:t>
            </a:r>
            <a:r>
              <a:rPr lang="ru-RU" sz="2400" spc="6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защите</a:t>
            </a:r>
            <a:r>
              <a:rPr lang="ru-RU" sz="24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ru-RU" sz="24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прав; </a:t>
            </a:r>
            <a:r>
              <a:rPr lang="ru-RU" sz="2400" spc="-459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</a:t>
            </a:r>
            <a:r>
              <a:rPr lang="ru-RU" sz="24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</a:t>
            </a:r>
            <a:r>
              <a:rPr lang="ru-RU" sz="24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защиты;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</a:t>
            </a:r>
            <a:r>
              <a:rPr lang="ru-RU" sz="2400" spc="5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sz="24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</a:t>
            </a:r>
            <a:r>
              <a:rPr lang="ru-RU" sz="2400" spc="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</a:t>
            </a:r>
            <a:r>
              <a:rPr lang="ru-RU" sz="2400" spc="-2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образованием</a:t>
            </a:r>
            <a:r>
              <a:rPr lang="ru-RU" sz="24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322954" indent="-342900">
              <a:buFont typeface="Arial" panose="020B0604020202020204" pitchFamily="34" charset="0"/>
              <a:buChar char="•"/>
            </a:pP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</a:t>
            </a:r>
            <a:r>
              <a:rPr lang="ru-RU" sz="2400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опеки</a:t>
            </a:r>
            <a:r>
              <a:rPr lang="ru-RU" sz="2400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попечительства; </a:t>
            </a:r>
            <a:r>
              <a:rPr lang="ru-RU" sz="2400" spc="-459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</a:t>
            </a:r>
            <a:r>
              <a:rPr lang="ru-RU" sz="24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4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делам</a:t>
            </a:r>
            <a:r>
              <a:rPr lang="ru-RU" sz="2400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молодежи;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spc="-2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322954" indent="-342900">
              <a:buFont typeface="Arial" panose="020B0604020202020204" pitchFamily="34" charset="0"/>
              <a:buChar char="•"/>
            </a:pPr>
            <a:r>
              <a:rPr lang="ru-RU" sz="2400" spc="-2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</a:t>
            </a:r>
            <a:r>
              <a:rPr lang="ru-RU" sz="2400" spc="2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здравоохранения; </a:t>
            </a:r>
            <a:endParaRPr lang="ru-RU" sz="2400" spc="-2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322954" indent="-342900">
              <a:buFont typeface="Arial" panose="020B0604020202020204" pitchFamily="34" charset="0"/>
              <a:buChar char="•"/>
            </a:pPr>
            <a:r>
              <a:rPr lang="ru-RU" sz="2400" spc="-2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</a:t>
            </a:r>
            <a:r>
              <a:rPr lang="ru-RU" sz="2400" spc="25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службы</a:t>
            </a:r>
            <a:r>
              <a:rPr lang="ru-RU" sz="2400" spc="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занятости;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правоохранительные</a:t>
            </a:r>
            <a:r>
              <a:rPr lang="ru-RU" sz="2400" spc="6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органы;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5080" indent="-342900">
              <a:spcBef>
                <a:spcPts val="5"/>
              </a:spcBef>
              <a:buFont typeface="Arial" panose="020B0604020202020204" pitchFamily="34" charset="0"/>
              <a:buChar char="•"/>
            </a:pP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аппараты</a:t>
            </a:r>
            <a:r>
              <a:rPr lang="ru-RU" sz="2400" spc="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Уполномоченных</a:t>
            </a:r>
            <a:r>
              <a:rPr lang="ru-RU" sz="2400" spc="5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400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правам</a:t>
            </a:r>
            <a:r>
              <a:rPr lang="ru-RU" sz="2400" spc="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ru-RU" sz="2400" spc="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(федерального, </a:t>
            </a:r>
            <a:r>
              <a:rPr lang="ru-RU" sz="2400" spc="-46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регионального</a:t>
            </a:r>
            <a:r>
              <a:rPr lang="ru-RU" sz="24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уровней</a:t>
            </a:r>
            <a:r>
              <a:rPr lang="ru-RU" sz="2400" spc="5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муниципалитетах);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217804" indent="-342900">
              <a:buFont typeface="Arial" panose="020B0604020202020204" pitchFamily="34" charset="0"/>
              <a:buChar char="•"/>
            </a:pP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</a:t>
            </a:r>
            <a:r>
              <a:rPr lang="ru-RU" sz="2400" spc="6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сферы</a:t>
            </a:r>
            <a:r>
              <a:rPr lang="ru-RU" sz="2400" spc="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культуры,</a:t>
            </a:r>
            <a:r>
              <a:rPr lang="ru-RU" sz="2400" spc="6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физической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</a:t>
            </a:r>
            <a:r>
              <a:rPr lang="ru-RU" sz="2400" spc="6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спорта; </a:t>
            </a:r>
            <a:r>
              <a:rPr lang="ru-RU" sz="2400" spc="-459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социально-ориентированные</a:t>
            </a:r>
            <a:r>
              <a:rPr lang="ru-RU" sz="2400" spc="3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объединения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</a:t>
            </a:r>
            <a:r>
              <a:rPr lang="ru-RU" sz="2400" spc="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волонтеров,</a:t>
            </a:r>
            <a:r>
              <a:rPr lang="ru-RU" sz="2400" spc="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заинтересованных</a:t>
            </a:r>
            <a:r>
              <a:rPr lang="ru-RU" sz="2400" spc="4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профилактике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деструктивного</a:t>
            </a:r>
            <a:r>
              <a:rPr lang="ru-RU" sz="2400" spc="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</a:t>
            </a:r>
            <a:r>
              <a:rPr lang="ru-RU" sz="2400" spc="3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подростков;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</a:t>
            </a:r>
            <a:r>
              <a:rPr lang="ru-RU" sz="24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массовой</a:t>
            </a:r>
            <a:r>
              <a:rPr lang="ru-RU" sz="2400" spc="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  <a:r>
              <a:rPr lang="ru-RU" sz="2400" spc="-1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spc="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spc="-2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коммуникации.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3076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866</TotalTime>
  <Words>2080</Words>
  <Application>Microsoft Office PowerPoint</Application>
  <PresentationFormat>Экран (4:3)</PresentationFormat>
  <Paragraphs>233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Открытая</vt:lpstr>
      <vt:lpstr>Тема курса: «Организация воспитательной работы, направленной на профилактику  и противодействие деструктивному поведению подростков и обучающейся молодёжи»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представлений  о буллинге и специфике его проявлений в образовательных организациях РБ глазами детей и педагогов</dc:title>
  <dc:creator>User</dc:creator>
  <cp:lastModifiedBy>user</cp:lastModifiedBy>
  <cp:revision>98</cp:revision>
  <dcterms:created xsi:type="dcterms:W3CDTF">2019-05-25T09:15:44Z</dcterms:created>
  <dcterms:modified xsi:type="dcterms:W3CDTF">2022-05-29T15:06:58Z</dcterms:modified>
</cp:coreProperties>
</file>