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8" r:id="rId4"/>
    <p:sldId id="279" r:id="rId5"/>
    <p:sldId id="280" r:id="rId6"/>
    <p:sldId id="261" r:id="rId7"/>
    <p:sldId id="270" r:id="rId8"/>
    <p:sldId id="271" r:id="rId9"/>
    <p:sldId id="272" r:id="rId10"/>
    <p:sldId id="273" r:id="rId11"/>
    <p:sldId id="269" r:id="rId12"/>
    <p:sldId id="274" r:id="rId13"/>
    <p:sldId id="276" r:id="rId14"/>
    <p:sldId id="277" r:id="rId15"/>
    <p:sldId id="301" r:id="rId16"/>
    <p:sldId id="265" r:id="rId17"/>
    <p:sldId id="281" r:id="rId18"/>
    <p:sldId id="282" r:id="rId19"/>
    <p:sldId id="286" r:id="rId20"/>
    <p:sldId id="287" r:id="rId21"/>
    <p:sldId id="283" r:id="rId22"/>
    <p:sldId id="267" r:id="rId23"/>
    <p:sldId id="288" r:id="rId24"/>
    <p:sldId id="291" r:id="rId25"/>
    <p:sldId id="292" r:id="rId26"/>
    <p:sldId id="289" r:id="rId27"/>
    <p:sldId id="290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2" r:id="rId36"/>
    <p:sldId id="303" r:id="rId37"/>
    <p:sldId id="304" r:id="rId38"/>
    <p:sldId id="305" r:id="rId39"/>
    <p:sldId id="300" r:id="rId40"/>
    <p:sldId id="306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2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 varScale="1">
        <p:scale>
          <a:sx n="84" d="100"/>
          <a:sy n="84" d="100"/>
        </p:scale>
        <p:origin x="-14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04864"/>
            <a:ext cx="81369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Психолого-педагогическое сопровождение  детей с ОВЗ.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70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56992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Целью психолого-педагогического сопровождения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dirty="0" smtClean="0"/>
              <a:t>ребенка с ОВЗ, обучающегося в общеобразовательном учреждении является </a:t>
            </a:r>
            <a:r>
              <a:rPr lang="ru-RU" sz="3600" i="1" dirty="0" smtClean="0"/>
              <a:t>обеспечение оптимального развития ребенка, успешная интеграция в социум.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 сопровождения детей: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748464" cy="45259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• предупреждение возникновения проблем развития ребенка; </a:t>
            </a:r>
          </a:p>
          <a:p>
            <a:pPr>
              <a:buNone/>
            </a:pPr>
            <a:r>
              <a:rPr lang="ru-RU" sz="2400" b="1" dirty="0" smtClean="0"/>
              <a:t>• помощь (содействие) ребенку в решении актуальных задач развития, обучения, социализации: учебные трудности, проблемы с выбором образовательного и профессионального маршрута, нарушения эмоционально-волевой сферы, проблемы взаимоотношений со сверстниками, учителями, родителями; </a:t>
            </a:r>
          </a:p>
          <a:p>
            <a:pPr>
              <a:buNone/>
            </a:pPr>
            <a:r>
              <a:rPr lang="ru-RU" sz="2400" b="1" dirty="0" smtClean="0"/>
              <a:t>• психологическое обеспечение образовательных программ; </a:t>
            </a:r>
          </a:p>
          <a:p>
            <a:pPr>
              <a:buNone/>
            </a:pPr>
            <a:r>
              <a:rPr lang="ru-RU" sz="2400" b="1" dirty="0" smtClean="0"/>
              <a:t>• развитие психолого-педагогической компетентности (психологической культуры) учащихся, родителей, педагогов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Служба сопровождения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276872"/>
            <a:ext cx="7488832" cy="347322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это объединение специалистов разного профиля, осуществляющих процесс сопровождения. Команда объединяет учителей, учителей-дефектологов, психологов, социальных педагогов, представителей родительского актива.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  психолого-педагогического сопровождения на разных ступенях образования различны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140968"/>
            <a:ext cx="8229600" cy="3201219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Дошкольное образование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- ранняя диагностика и коррекция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нарушений в развитии, обеспечение готовности к школе.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Начальная  школа </a:t>
            </a:r>
            <a:r>
              <a:rPr lang="ru-RU" sz="2000" b="1" dirty="0" smtClean="0">
                <a:solidFill>
                  <a:srgbClr val="FF2DFF"/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-  определение  готовности  к обучению в школе, обеспечение адаптации к школе, повышение заинтересованности школьников в  учебной  деятельности, развитие познавательной и учебной мотивации, развитие самостоятельности и самоорганизации, поддержка в формировании желания и "умения учиться", развитие творческих способностей.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FE04B-26EA-467B-A660-7C22B0FBF022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140496"/>
            <a:ext cx="8229600" cy="4717504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 smtClean="0"/>
              <a:t>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Основная   школа</a:t>
            </a: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-  сопровождение  перехода  в  основную  школу, адаптации  к  новым  условиям  обучения,  поддержка  в  решении  задач личностного  и  ценностно-смыслового  самоопределения  и саморазвития, помощь   в   решении   личностных   проблем  и  проблем  социализации, формирование   жизненных  навыков,  профилактика  неврозов,  помощь  в построении  конструктивных  отношений  с  родителями  и  сверстниками, профилактика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девиантного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поведения,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наркозависимости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Старшая школа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- помощь в профильной ориентации и профессиональном самоопределении,   поддержка   в   решении   экзистенциальных  проблем(самопознание,  поиск  смысла  жизни, достижение личной идентичности),развитие  временной перспективы, способности к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целеполаганию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, развитие психосоциальной  компетентности,  профилактика 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девиантного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поведения,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наркозависимости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8A61A-43A7-46B3-9AB4-D776EDE24B4F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E4D3C-A690-4B1C-9AB7-C50624A9E6FF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5288" y="3500438"/>
            <a:ext cx="40386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Сведения социального характера</a:t>
            </a:r>
            <a:r>
              <a:rPr lang="ru-RU" sz="2000" dirty="0">
                <a:solidFill>
                  <a:srgbClr val="FF3399"/>
                </a:solidFill>
              </a:rPr>
              <a:t>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Медицинские данные</a:t>
            </a:r>
            <a:endParaRPr lang="ru-RU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0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191000" y="3124200"/>
            <a:ext cx="47244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/>
              <a:t>Особенности психических    процессов;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/>
              <a:t>Особенности речевой деятельности;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/>
              <a:t>Особенности моторики (координация, мелкая моторика и др.);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/>
              <a:t>Сформированность представлений (объем, адекватность, временные и пространственные представления);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/>
              <a:t>Характеристика общения;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/>
              <a:t>Эмоции;</a:t>
            </a:r>
            <a:r>
              <a:rPr lang="ru-RU" sz="2800" dirty="0"/>
              <a:t> </a:t>
            </a:r>
            <a:endParaRPr lang="ru-RU" dirty="0"/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/>
              <a:t>Самооценка;</a:t>
            </a:r>
          </a:p>
          <a:p>
            <a:pPr>
              <a:buClr>
                <a:schemeClr val="hlink"/>
              </a:buClr>
              <a:buSzPct val="120000"/>
              <a:buFontTx/>
              <a:buChar char="-"/>
              <a:defRPr/>
            </a:pPr>
            <a:r>
              <a:rPr lang="ru-RU" dirty="0"/>
              <a:t>Роль обучающегося       </a:t>
            </a:r>
          </a:p>
        </p:txBody>
      </p:sp>
      <p:graphicFrame>
        <p:nvGraphicFramePr>
          <p:cNvPr id="186382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071927"/>
              </p:ext>
            </p:extLst>
          </p:nvPr>
        </p:nvGraphicFramePr>
        <p:xfrm>
          <a:off x="0" y="836712"/>
          <a:ext cx="2808312" cy="1469136"/>
        </p:xfrm>
        <a:graphic>
          <a:graphicData uri="http://schemas.openxmlformats.org/drawingml/2006/table">
            <a:tbl>
              <a:tblPr/>
              <a:tblGrid>
                <a:gridCol w="2808312"/>
              </a:tblGrid>
              <a:tr h="677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Сопровождение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388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83479"/>
              </p:ext>
            </p:extLst>
          </p:nvPr>
        </p:nvGraphicFramePr>
        <p:xfrm>
          <a:off x="2483768" y="1052736"/>
          <a:ext cx="3429000" cy="2590800"/>
        </p:xfrm>
        <a:graphic>
          <a:graphicData uri="http://schemas.openxmlformats.org/drawingml/2006/table">
            <a:tbl>
              <a:tblPr/>
              <a:tblGrid>
                <a:gridCol w="34290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Диагностический минимум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00" name="Oval 32"/>
          <p:cNvSpPr>
            <a:spLocks noChangeArrowheads="1"/>
          </p:cNvSpPr>
          <p:nvPr/>
        </p:nvSpPr>
        <p:spPr bwMode="auto">
          <a:xfrm>
            <a:off x="7010400" y="1363615"/>
            <a:ext cx="2133600" cy="1752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Стратегия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сопровождения</a:t>
            </a:r>
          </a:p>
        </p:txBody>
      </p:sp>
      <p:sp>
        <p:nvSpPr>
          <p:cNvPr id="35850" name="Line 33"/>
          <p:cNvSpPr>
            <a:spLocks noChangeShapeType="1"/>
          </p:cNvSpPr>
          <p:nvPr/>
        </p:nvSpPr>
        <p:spPr bwMode="auto">
          <a:xfrm>
            <a:off x="6156176" y="2204864"/>
            <a:ext cx="574675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1" name="Line 34"/>
          <p:cNvSpPr>
            <a:spLocks noChangeShapeType="1"/>
          </p:cNvSpPr>
          <p:nvPr/>
        </p:nvSpPr>
        <p:spPr bwMode="auto">
          <a:xfrm>
            <a:off x="2051720" y="2420888"/>
            <a:ext cx="6477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Line 35"/>
          <p:cNvSpPr>
            <a:spLocks noChangeShapeType="1"/>
          </p:cNvSpPr>
          <p:nvPr/>
        </p:nvSpPr>
        <p:spPr bwMode="auto">
          <a:xfrm>
            <a:off x="1371600" y="2286000"/>
            <a:ext cx="431800" cy="10795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3" name="Line 36"/>
          <p:cNvSpPr>
            <a:spLocks noChangeShapeType="1"/>
          </p:cNvSpPr>
          <p:nvPr/>
        </p:nvSpPr>
        <p:spPr bwMode="auto">
          <a:xfrm>
            <a:off x="5105400" y="2057400"/>
            <a:ext cx="431800" cy="8636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060848"/>
            <a:ext cx="8892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специальным образовательным условиям следует отнести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квалификации педагогов, обучение педагогов, их подготовка к работе с детьми c ОВЗ;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методическую составляющую; 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образовательной программе, то есть возникновение определённого раздела в основной образовательной программе, который ФГОС определяет как «коррекционная работа/инклюзивное образование».</a:t>
            </a:r>
          </a:p>
        </p:txBody>
      </p:sp>
    </p:spTree>
    <p:extLst>
      <p:ext uri="{BB962C8B-B14F-4D97-AF65-F5344CB8AC3E}">
        <p14:creationId xmlns:p14="http://schemas.microsoft.com/office/powerpoint/2010/main" val="1459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05064"/>
            <a:ext cx="9144000" cy="1143000"/>
          </a:xfrm>
        </p:spPr>
        <p:txBody>
          <a:bodyPr/>
          <a:lstStyle/>
          <a:p>
            <a:r>
              <a:rPr lang="ru-RU" sz="2800" b="1" dirty="0" smtClean="0"/>
              <a:t>При работе с детьми ОВЗ </a:t>
            </a:r>
            <a:br>
              <a:rPr lang="ru-RU" sz="2800" b="1" dirty="0" smtClean="0"/>
            </a:br>
            <a:r>
              <a:rPr lang="ru-RU" sz="2800" dirty="0" smtClean="0"/>
              <a:t>Педагог-психолог выявляет особенности их интеллектуального развития, личностных и поведенческих реакций, проводит групповые и индивидуальные занятия, направленные на нормализацию эмоционально-волевой сферы, формирование продуктивных способов мыслительной деятельности, а также на профилактику возможных отклонений межличностных отношений; оказывает методическую помощь учителям; развивает психолого-педагогическую компетентность педагогов и родителей.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132" y="404664"/>
            <a:ext cx="8229600" cy="1143000"/>
          </a:xfrm>
          <a:effectLst/>
        </p:spPr>
        <p:txBody>
          <a:bodyPr/>
          <a:lstStyle/>
          <a:p>
            <a:r>
              <a:rPr lang="ru-RU" sz="28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Организационная модель комплексного психолого-педагогического сопровождения детей с ОВЗ в общеобразовательной школе.</a:t>
            </a:r>
            <a:br>
              <a:rPr lang="ru-RU" sz="28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800" b="1" dirty="0">
              <a:ln w="1905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35"/>
          <a:stretch>
            <a:fillRect/>
          </a:stretch>
        </p:blipFill>
        <p:spPr bwMode="auto">
          <a:xfrm>
            <a:off x="467544" y="1772815"/>
            <a:ext cx="8208912" cy="5085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2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сопровождения обучающегося - инклюзивно</a:t>
            </a:r>
            <a:endParaRPr lang="ru-RU" sz="3200" dirty="0" smtClean="0">
              <a:ln w="1905"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20173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838200" y="1905000"/>
            <a:ext cx="8007350" cy="4403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Запрос на обследование ребенка (по решению ПМП консилиума);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Обследование ребенка (всеми специалистами </a:t>
            </a:r>
            <a:r>
              <a:rPr lang="ru-RU" sz="2800" dirty="0" err="1" smtClean="0"/>
              <a:t>ПМПк</a:t>
            </a:r>
            <a:r>
              <a:rPr lang="ru-RU" sz="2800" dirty="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Определение образовательного маршрута и необходимой коррекционной помощи;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Проведение коррекционно-развивающей работы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Повторное обследование для отслеживания динамики развития.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76872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— он закрыт от глаз чужих.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— допускает лишь своих.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интересен и пуглив.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безобразен и красив.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Неуклюж, порою странен, добродушен и открыт.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иногда он нас страшит.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он агрессивен? Почему не говорит?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— он закрыт от глаз чужих.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особого ребёнка — допускает лишь своих!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Индивидуальный образовательный маршрут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62954" y="2276574"/>
            <a:ext cx="8773542" cy="4248770"/>
          </a:xfrm>
        </p:spPr>
        <p:txBody>
          <a:bodyPr>
            <a:normAutofit fontScale="85000" lnSpcReduction="20000"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Индивидуальный образовательный маршрут составляется на обучающегося  с ОВЗ на учебный год и содержит реальные, конкретные цели, задачи и учебный материал, находящийся в сфере его ближайшего развития. </a:t>
            </a: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С целью повышения качества психолого-педагогической помощи ребенку с ОВЗ перед педагогом-психологом стоит задача – для более успешной социализации детей тщательнее продумывать содержание индивидуального маршрута.</a:t>
            </a: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 С учетом индивидуального подхода к каждому обучающемуся создается комфортный </a:t>
            </a:r>
            <a:r>
              <a:rPr lang="ru-RU" dirty="0" err="1" smtClean="0"/>
              <a:t>психо-эмоциональный</a:t>
            </a:r>
            <a:r>
              <a:rPr lang="ru-RU" dirty="0" smtClean="0"/>
              <a:t> режим обучения, который способствует сотрудничеству («ученик - учитель», «ученик - </a:t>
            </a:r>
            <a:r>
              <a:rPr lang="ru-RU" dirty="0" err="1" smtClean="0"/>
              <a:t>ученик</a:t>
            </a:r>
            <a:r>
              <a:rPr lang="ru-RU" dirty="0" smtClean="0"/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Модель психолого-педагогического сопровождения</a:t>
            </a:r>
            <a:endParaRPr lang="ru-RU" sz="4000" b="1" dirty="0">
              <a:ln w="1905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b="1" dirty="0" smtClean="0"/>
              <a:t>Мотивационный этап </a:t>
            </a:r>
            <a:r>
              <a:rPr lang="ru-RU" sz="2800" dirty="0" smtClean="0"/>
              <a:t>(благоприятные взаимоотношения учитель-ребенок-родитель)</a:t>
            </a:r>
            <a:endParaRPr lang="ru-RU" dirty="0" smtClean="0"/>
          </a:p>
          <a:p>
            <a:r>
              <a:rPr lang="ru-RU" b="1" dirty="0" smtClean="0"/>
              <a:t>Ориентировочный этап </a:t>
            </a:r>
            <a:r>
              <a:rPr lang="ru-RU" sz="2800" dirty="0" smtClean="0"/>
              <a:t>(определение смысла и содержания предстоящей работы)</a:t>
            </a:r>
            <a:endParaRPr lang="ru-RU" dirty="0" smtClean="0"/>
          </a:p>
          <a:p>
            <a:r>
              <a:rPr lang="ru-RU" b="1" dirty="0" smtClean="0"/>
              <a:t>Содержательно-операционный этап </a:t>
            </a:r>
            <a:r>
              <a:rPr lang="ru-RU" sz="2800" dirty="0" smtClean="0"/>
              <a:t>(разрабатываются коррекционные программы на диагностической основе конкретного ребенка)</a:t>
            </a:r>
            <a:endParaRPr lang="ru-RU" dirty="0" smtClean="0"/>
          </a:p>
          <a:p>
            <a:r>
              <a:rPr lang="ru-RU" b="1" dirty="0" smtClean="0"/>
              <a:t>Оценочный этап </a:t>
            </a:r>
            <a:r>
              <a:rPr lang="ru-RU" sz="2800" dirty="0" smtClean="0"/>
              <a:t>(анализ результатов 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967335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Цель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обучения ребёнка состоит в том, чтобы сделать его способным развиваться дальше без помощи учителя.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8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                  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Элберт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Грин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Хаббард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64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791072"/>
          </a:xfr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Практические приемы для работы с детьми ОВЗ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Рождение ребенка с нарушением для большинства семей является огромной трагедией.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356992"/>
            <a:ext cx="822960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Выделяются следующие особенности семей, имеющих детей с патологией: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Нарушается взаимодействие с социумом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Нарушаются внутрисемейные отношения, в особенности супружеские.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Возможно нарушение репродуктивного поведения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Складываются неверные представления о лечении и воспитании ребенка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Длительный стресс приводит к появлению повышенной раздражительности, взаимным упрекам, ухудшению супружеских отношений в целом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3E7D0-A3B6-4334-9485-81137DDE3D95}" type="slidenum">
              <a:rPr lang="ru-RU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семьях детей-инвалидов происходят качественные изменения на трех уровнях: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996952"/>
            <a:ext cx="822960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психологическом - в силу хронического стресса, вызванного заболеванием ребенка, постоянными и различными по своей природе психотравмирующими воздействиями;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социальном - семья этой категории сужает круг своих контактов, матери чаще всего оставляют работу; рождение ребенка деформирует отношения между супругами,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соматическом - переживаемый родителями стресс, выражается в различных психосоматических заболеваниях.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22E83-27ED-407C-B35D-F30370C8AA2E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45024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«Родительский клуб»</a:t>
            </a:r>
            <a:br>
              <a:rPr lang="ru-RU" sz="32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dirty="0" smtClean="0"/>
              <a:t>Проводить тематические встречи заинтересованных родителей и родителей детей с ОВЗ для повышения культуры,</a:t>
            </a:r>
            <a:r>
              <a:rPr lang="ru-RU" sz="3200" b="1" dirty="0" smtClean="0"/>
              <a:t> а также помочь родителям понять свои воспитательные успехи и неудачи и, возможно, пересмотреть систему взаимодействия со своим  ребенком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800200"/>
          </a:xfr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ru-RU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Общие рекомендации при работе с детьми</a:t>
            </a:r>
            <a:endParaRPr lang="ru-RU" b="1" dirty="0">
              <a:ln w="1905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204864"/>
            <a:ext cx="8229600" cy="620688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«Как помочь ребенку учиться»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140968"/>
            <a:ext cx="8229600" cy="3860304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Относитесь к ребенку как к равному, поощряйте его самостоятельность, формируйте у него активную жизненную позицию, веру в себя и свои силы.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Поощряйте и стимулируйте двигательную активность ребенка, приучайте его к обязательному выполнению утренней гимнастики, физических упражнений. 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Используйте различные упражнения для развития мышления ребенка.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5EB6C-F795-495F-86B7-041A44DDED89}" type="slidenum">
              <a:rPr lang="ru-RU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44824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Упражнения для развития мышления ребенка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2564904"/>
            <a:ext cx="8763000" cy="407707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При работе с текстом, для облегчения его понимания, осмысления и последующего запоминания, ребенок должен освоить смысловое деление текста на части и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озаглавливание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частей.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После прочтения (прослушивания) текста обязательно задайте ребенку вопросы на проверку правильности его восприятия, а также вопросы, требующие проявления собственного отношения к прочитанному. Больше включайте таких вопросов: «Почему?», «Зачем?», «Как ты думаешь?».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Играйте с ребенком в игру «Кто лишний?». Такая игра ведет к активному развитию мышления и логики.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Чаще задавайте ребенку загадки, придумывайте новые вместе с ним.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Поиграйте: «Обозначь одним словом». Например, «Стул, стол, шкаф, кровать – это…».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70780-D679-401F-91A5-360BB7FD4EC0}" type="slidenum">
              <a:rPr lang="ru-RU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060848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«Об образовании в Российской Федерации»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определение создания специальных условий для лиц с ОВЗ, которые включают использование специальных образовательных программ, пособий и дидактических материалов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(п.3 ст.79). 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16832"/>
            <a:ext cx="8229600" cy="41148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Возьмите за правило: никогда не давать ребенку готовые знания, лучше помочь ему «открыть» их самому.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Существует зависимость уровня развития мышления и речи от развития мелкой моторики рук, поэтому пусть ваш ребенок чаще лепит из глины и пластилина, вырезает из бумаги, закрашивает фигуры, делает поделки и т.д.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B49FA-C581-4C71-AF09-BE13AB14A224}" type="slidenum">
              <a:rPr lang="ru-RU"/>
              <a:pPr>
                <a:defRPr/>
              </a:pPr>
              <a:t>30</a:t>
            </a:fld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365104"/>
            <a:ext cx="3124200" cy="2343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772816"/>
            <a:ext cx="8229600" cy="628650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Развивайте речь ребенка: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489878"/>
            <a:ext cx="8229600" cy="2697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Вводите в словарь ребенка новые слова, выражения с пояснением их значения и на основе наблюдения.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Уточняйте представление вашего ребенка о том или ином предмете и явлении.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Поощряйте ребенка составлять рассказы, делиться своими впечатлениями, пересказывать тексты.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Для того, чтобы ребенок правильно и адекватно воспринимал окружающий мир, нужно больше использовать наглядные и технические средства.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00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BE2A0-6176-4BED-904B-CC092BB69DDB}" type="slidenum">
              <a:rPr lang="ru-RU"/>
              <a:pPr>
                <a:defRPr/>
              </a:pPr>
              <a:t>31</a:t>
            </a:fld>
            <a:endParaRPr lang="ru-RU"/>
          </a:p>
        </p:txBody>
      </p:sp>
      <p:pic>
        <p:nvPicPr>
          <p:cNvPr id="24581" name="Picture 5" descr="PICT0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797152"/>
            <a:ext cx="2252487" cy="1789386"/>
          </a:xfrm>
          <a:prstGeom prst="rect">
            <a:avLst/>
          </a:prstGeom>
          <a:ln w="127000" cap="rnd">
            <a:solidFill>
              <a:srgbClr val="FFCC66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4582" name="Picture 6" descr="PICT000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137407"/>
            <a:ext cx="2166884" cy="14445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CC66"/>
            </a:solidFill>
            <a:miter lim="8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16832"/>
            <a:ext cx="8991600" cy="1143000"/>
          </a:xfrm>
        </p:spPr>
        <p:txBody>
          <a:bodyPr/>
          <a:lstStyle/>
          <a:p>
            <a:pPr algn="ctr" eaLnBrk="1" hangingPunct="1"/>
            <a:r>
              <a:rPr lang="ru-RU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Используйте «золотое» правило Я.А. Коменского: «Все, что только можно, представить ребенку наглядно».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2996952"/>
            <a:ext cx="9144000" cy="378904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Шире используйте рисунки, макеты, диафильмы, совершайте мини-экскурсии с вашим ребенком, при этом обязательно стимулируйте активность ребенка на ознакомление с предметами, восполняйте недостаток зрительной информации с помощью осязания, слуха, обоняния.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60942-A7A3-4C86-969D-08AF99888038}" type="slidenum">
              <a:rPr lang="ru-RU"/>
              <a:pPr>
                <a:defRPr/>
              </a:pPr>
              <a:t>32</a:t>
            </a:fld>
            <a:endParaRPr lang="ru-RU"/>
          </a:p>
        </p:txBody>
      </p:sp>
      <p:pic>
        <p:nvPicPr>
          <p:cNvPr id="25605" name="Picture 5" descr="PICT0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718319"/>
            <a:ext cx="2304256" cy="18187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606" name="Picture 6" descr="PICT000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763750"/>
            <a:ext cx="2304256" cy="17279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развития памяти ребенка рекомендуется: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996952"/>
            <a:ext cx="8229600" cy="4525963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Для облегчения запоминания материала необходима установка на запоминание, чтобы у ребенка было желание запомнить.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Смысловая работа над материалом также способствует более прочному сохранению его в памяти. Например, разбивка его на составные части, составление опорной схемы - значительно облегчает запоминание и воспроизведение в дальнейшем.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Должна быть установка на время, в течение которого должен храниться в памяти этот материал, так как результаты исследований показали, что в зависимости от того, на какой срок ребенок ставил установку на запоминание, данный материал и хранился в его памяти.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AC884-F911-4296-8430-191C57500DF7}" type="slidenum">
              <a:rPr lang="ru-RU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358" y="2060848"/>
            <a:ext cx="8229600" cy="56388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Необходимо правильно организовывать повторение. Психологами и физиологами был определен наиболее благоприятный режим повторений: через 20 минут, затем через 3 часа, далее через 8 часов, а затем на следующий день.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У детей еще достаточно слабо развит самоконтроль, они еще не понимают, усвоили они материал или нет. Для преодоления этой особенности необходимо объяснить детям, что, «если хочешь себя проверить, – расскажи текст, правило себе, бабушке или маме, не заглядывая в книгу. В крайнем случае – загляни в книгу еще раз и затем вновь попытайся его пересказать».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Нарисуйте на листе бумаги различные фигуры в произвольном порядке, дайте посмотреть вашему ребенку на них в течение 10 секунд, после чего предложите ему полностью восстановить увиденное. Такое упражнение ведет к развитию зрительной памяти.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b="1" dirty="0" smtClean="0">
              <a:solidFill>
                <a:srgbClr val="FFFF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F4429-32CF-4A96-826D-B43949A893F1}" type="slidenum">
              <a:rPr lang="ru-RU"/>
              <a:pPr>
                <a:defRPr/>
              </a:pPr>
              <a:t>34</a:t>
            </a:fld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013176"/>
            <a:ext cx="2639255" cy="1576729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/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Эффективными приемами коррекционного воздействия на эмоциональную и познавательную сферу детей с отклонениями в развитии 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является вовлечение детей в: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/>
              <a:t>-  игровые ситуации, требующие оказания помощи любому персонажу (задача: разъяснить, научить, убедить);</a:t>
            </a:r>
            <a:br>
              <a:rPr lang="ru-RU" sz="2400" dirty="0" smtClean="0"/>
            </a:br>
            <a:r>
              <a:rPr lang="ru-RU" sz="2400" dirty="0" smtClean="0"/>
              <a:t>- дидактические игры, которые связаны с поиском видовых и родовых признаков предметов; </a:t>
            </a:r>
            <a:br>
              <a:rPr lang="ru-RU" sz="2400" dirty="0" smtClean="0"/>
            </a:br>
            <a:r>
              <a:rPr lang="ru-RU" sz="2400" dirty="0" smtClean="0"/>
              <a:t>- игровые тренинги, способствующие развитию умения общаться друг с другом, встать на место другого;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err="1" smtClean="0"/>
              <a:t>психогимнастика</a:t>
            </a:r>
            <a:r>
              <a:rPr lang="ru-RU" sz="2400" dirty="0" smtClean="0"/>
              <a:t> и релаксация, позволяющие снять мышечные спазмы и зажимы, особенно в области лица и кистей рук.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Для активизации деятельности учащихся с ОВЗ можно использовать следующие активные методы и приёмы обучения: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 smtClean="0"/>
              <a:t>1. </a:t>
            </a:r>
            <a:r>
              <a:rPr lang="ru-RU" sz="1800" u="sng" dirty="0" smtClean="0"/>
              <a:t>Использование сигнальных карточек при выполнении заданий (с одной стороны на ней изображен плюс, с другой – минус; круги разного цвета по звукам, карточки с буквами).</a:t>
            </a:r>
            <a:r>
              <a:rPr lang="ru-RU" sz="1800" dirty="0" smtClean="0"/>
              <a:t> Дети выполняют задание, либо оценивают его правильность. Карточки могут использоваться при изучении любой темы с целью проверки знаний учащихся, выявления пробелов в пройденном материале. Удобство и эффективность их заключаются в том, что сразу видна работа каждого ребёнка.</a:t>
            </a:r>
          </a:p>
          <a:p>
            <a:r>
              <a:rPr lang="ru-RU" sz="1800" b="1" u="sng" dirty="0" smtClean="0"/>
              <a:t>Широко используется приём с различными цветовыми изображениями.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Они показывают карточку в соответствии с их настроением в начале и в конце занятия. В данном случае можно проследить, как меняется эмоциональное состояние ученика в процессе занятия. 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72816"/>
            <a:ext cx="5040560" cy="4896544"/>
          </a:xfrm>
        </p:spPr>
        <p:txBody>
          <a:bodyPr/>
          <a:lstStyle/>
          <a:p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</a:rPr>
              <a:t>Широко используется приём с различными цветовыми изображениями.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/>
              <a:t>Они показывают карточку в соответствии с их настроением в начале и в конце занятия. В данном случае можно проследить, как меняется эмоциональное состояние ученика в процессе занятия. </a:t>
            </a:r>
            <a:endParaRPr lang="ru-RU" sz="2800" dirty="0"/>
          </a:p>
        </p:txBody>
      </p:sp>
      <p:pic>
        <p:nvPicPr>
          <p:cNvPr id="1026" name="Picture 2" descr="https://ds04.infourok.ru/uploads/ex/0fe1/0007b100-c63bd70f/hello_html_m399df4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941168"/>
            <a:ext cx="2266478" cy="181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i.pinimg.com/736x/d7/ad/9b/d7ad9b9251b8da72bc03c38f6786bc55--emotions-preschool-teaching-emo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060848"/>
            <a:ext cx="2154966" cy="42930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Узелки на память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(составление, запись и вывешивание на доску основных моментов изучения темы, выводов, которые нужно запомнить). Данный приём можно использовать в конце изучения темы – для закрепления, подведения итогов; в ходе изучения материала – для оказания помощи при выполнении заданий.</a:t>
            </a:r>
            <a:endParaRPr lang="en-US" sz="2400" dirty="0" smtClean="0"/>
          </a:p>
          <a:p>
            <a:r>
              <a:rPr lang="ru-RU" sz="2400" u="sng" dirty="0" smtClean="0"/>
              <a:t>Использование </a:t>
            </a:r>
            <a:r>
              <a:rPr lang="ru-RU" sz="2400" u="sng" dirty="0" smtClean="0">
                <a:solidFill>
                  <a:schemeClr val="accent6">
                    <a:lumMod val="75000"/>
                  </a:schemeClr>
                </a:solidFill>
              </a:rPr>
              <a:t>вставок на доску </a:t>
            </a:r>
            <a:r>
              <a:rPr lang="ru-RU" sz="2400" u="sng" dirty="0" smtClean="0"/>
              <a:t>(буквы, слова) при выполнении задания, разгадывания кроссворда и т. д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smtClean="0"/>
              <a:t>Восприятие материала на определённом этапе занятия с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закрытыми глазами </a:t>
            </a:r>
            <a:r>
              <a:rPr lang="ru-RU" sz="2400" dirty="0" smtClean="0"/>
              <a:t>используется для развития слухового восприятия, внимания и памяти.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114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уважайте  ребенка, воспринимайте его как полноценную личность, проявите к нему заботу, внимание, терпение и будьте уверены – ваши усилия не пропадут даром.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CD925-096F-49AB-B627-AF6D92454647}" type="slidenum">
              <a:rPr lang="ru-RU"/>
              <a:pPr>
                <a:defRPr/>
              </a:pPr>
              <a:t>39</a:t>
            </a:fld>
            <a:endParaRPr lang="ru-RU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3425957" cy="2569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7" name="Picture 5" descr="Феоктистова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456211"/>
            <a:ext cx="3097213" cy="2322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8689" y="3573016"/>
            <a:ext cx="3145311" cy="2044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136339"/>
            <a:ext cx="89289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обучающихся с ограниченными возможностями здоровья как физических лиц, имеющих недостатки в физическом и (или) психологическом развитии,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подтверждённые заключением психолого-медико-педагогической комиссии и препятствующие получению образования без создания специальных условий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ru-RU" sz="5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Благодарю за внимание!</a:t>
            </a:r>
            <a:endParaRPr lang="ru-RU" sz="5400" b="1" dirty="0">
              <a:ln w="1905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423573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нарушениями опорно-двигательного аппарата;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нарушениями слуха (глухие, слабо слышащие);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нарушениями зрения (слепые, слабовидящие);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тяжёлыми нарушениями речи;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задержкой психического развития;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умственной отсталостью;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расстройством аутистического спектра.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5932" y="1900353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детей с ОВЗ: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32856"/>
            <a:ext cx="88569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1946-го появился термин дефективные дети – это дети, у которых наблюдались нарушения психического, физического развития. 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1996-го года появился термин дети с ограниченными возможностями здоровья.</a:t>
            </a:r>
          </a:p>
          <a:p>
            <a:pPr algn="ctr"/>
            <a:endParaRPr lang="ru-RU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348464" cy="2088232"/>
          </a:xfr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ru-RU" sz="6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Интеграция или Инклюзия?</a:t>
            </a:r>
            <a:endParaRPr lang="ru-RU" sz="60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938535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Понятие «сопровождение»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84976" cy="4104456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 1) как особая форма деятельности преподавателя, направленная на взаимодействие по оказанию помощи сопровождаемому в процессе его личностного роста, выбор способов поведения, принятия решений (Н. С. </a:t>
            </a:r>
            <a:r>
              <a:rPr lang="ru-RU" sz="1600" b="1" dirty="0" err="1" smtClean="0">
                <a:solidFill>
                  <a:schemeClr val="tx1"/>
                </a:solidFill>
              </a:rPr>
              <a:t>Пряжников</a:t>
            </a:r>
            <a:r>
              <a:rPr lang="ru-RU" sz="1600" b="1" dirty="0" smtClean="0">
                <a:solidFill>
                  <a:schemeClr val="tx1"/>
                </a:solidFill>
              </a:rPr>
              <a:t>, С. Н. Чистякова);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2) как целостный процесс изучения, формирования, развития и коррекции профессионального роста личности педагога (Э. Ф. </a:t>
            </a:r>
            <a:r>
              <a:rPr lang="ru-RU" sz="1600" b="1" dirty="0" err="1" smtClean="0">
                <a:solidFill>
                  <a:schemeClr val="tx1"/>
                </a:solidFill>
              </a:rPr>
              <a:t>Зеер</a:t>
            </a:r>
            <a:r>
              <a:rPr lang="ru-RU" sz="1600" b="1" dirty="0" smtClean="0">
                <a:solidFill>
                  <a:schemeClr val="tx1"/>
                </a:solidFill>
              </a:rPr>
              <a:t>);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3) как взаимодействие сопровождающего и сопровождаемого, направленное на разрешение жизненных проблем сопровождаемого (Н. Л. Коновалова);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4) как система профессиональной деятельности, обеспечивающая создание условий для успешной адаптации человека к условиям его жизнедеятельности (Г. </a:t>
            </a:r>
            <a:r>
              <a:rPr lang="ru-RU" sz="1600" b="1" dirty="0" err="1" smtClean="0">
                <a:solidFill>
                  <a:schemeClr val="tx1"/>
                </a:solidFill>
              </a:rPr>
              <a:t>Бардиер</a:t>
            </a:r>
            <a:r>
              <a:rPr lang="ru-RU" sz="1600" b="1" dirty="0" smtClean="0">
                <a:solidFill>
                  <a:schemeClr val="tx1"/>
                </a:solidFill>
              </a:rPr>
              <a:t>, М. Р. </a:t>
            </a:r>
            <a:r>
              <a:rPr lang="ru-RU" sz="1600" b="1" dirty="0" err="1" smtClean="0">
                <a:solidFill>
                  <a:schemeClr val="tx1"/>
                </a:solidFill>
              </a:rPr>
              <a:t>Битянова</a:t>
            </a:r>
            <a:r>
              <a:rPr lang="ru-RU" sz="1600" b="1" dirty="0" smtClean="0">
                <a:solidFill>
                  <a:schemeClr val="tx1"/>
                </a:solidFill>
              </a:rPr>
              <a:t>, И. </a:t>
            </a:r>
            <a:r>
              <a:rPr lang="ru-RU" sz="1600" b="1" dirty="0" err="1" smtClean="0">
                <a:solidFill>
                  <a:schemeClr val="tx1"/>
                </a:solidFill>
              </a:rPr>
              <a:t>Ромазан</a:t>
            </a:r>
            <a:r>
              <a:rPr lang="ru-RU" sz="1600" b="1" dirty="0" smtClean="0">
                <a:solidFill>
                  <a:schemeClr val="tx1"/>
                </a:solidFill>
              </a:rPr>
              <a:t>, Т. Чередникова);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5) как системная интегративная «технология» социально-психологической помощи личности (Н. </a:t>
            </a:r>
            <a:r>
              <a:rPr lang="ru-RU" sz="1600" b="1" dirty="0" err="1" smtClean="0">
                <a:solidFill>
                  <a:schemeClr val="tx1"/>
                </a:solidFill>
              </a:rPr>
              <a:t>Осухова</a:t>
            </a:r>
            <a:r>
              <a:rPr lang="ru-RU" sz="1600" b="1" dirty="0" smtClean="0">
                <a:solidFill>
                  <a:schemeClr val="tx1"/>
                </a:solidFill>
              </a:rPr>
              <a:t>);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6) как деятельность, обеспечивающая создание условий для принятия субъектом развития оптимального решения в различных ситуациях жизненного выбора (Е. И. Казакова, А. П. </a:t>
            </a:r>
            <a:r>
              <a:rPr lang="ru-RU" sz="1600" b="1" dirty="0" err="1" smtClean="0">
                <a:solidFill>
                  <a:schemeClr val="tx1"/>
                </a:solidFill>
              </a:rPr>
              <a:t>Тряпицына</a:t>
            </a:r>
            <a:r>
              <a:rPr lang="ru-RU" sz="1600" b="1" dirty="0" smtClean="0">
                <a:solidFill>
                  <a:schemeClr val="tx1"/>
                </a:solidFill>
              </a:rPr>
              <a:t>);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7) комплексный метод, в основе которого лежит единство взаимодействия сопровождающего и сопровождаемого, направленное на разрешение жизненных проблем развития сопровождаемого (Л. М. Шипицына).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16832"/>
            <a:ext cx="9144000" cy="1143000"/>
          </a:xfrm>
        </p:spPr>
        <p:txBody>
          <a:bodyPr/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Психолого-педагогическое сопровождение направлено на обеспечение согласованных процессов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429000"/>
            <a:ext cx="8363272" cy="2697163"/>
          </a:xfrm>
        </p:spPr>
        <p:txBody>
          <a:bodyPr/>
          <a:lstStyle/>
          <a:p>
            <a:r>
              <a:rPr lang="ru-RU" sz="2800" dirty="0" smtClean="0"/>
              <a:t> 1) сопровождение развития ребенка и сопровождение процесса его обучения, воспитания, коррекции имеющихся отклонений</a:t>
            </a:r>
          </a:p>
          <a:p>
            <a:r>
              <a:rPr lang="ru-RU" sz="2800" dirty="0" smtClean="0"/>
              <a:t>2) комплексная технология, особый путь поддержки ребенка, помощи ему в решении задач развития, обучения, воспитания, социализации.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1944</Words>
  <Application>Microsoft Office PowerPoint</Application>
  <PresentationFormat>Экран (4:3)</PresentationFormat>
  <Paragraphs>173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лица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Интеграция или Инклюзия?</vt:lpstr>
      <vt:lpstr>Понятие «сопровождение» </vt:lpstr>
      <vt:lpstr>Психолого-педагогическое сопровождение направлено на обеспечение согласованных процессов:</vt:lpstr>
      <vt:lpstr>Целью психолого-педагогического сопровождения ребенка с ОВЗ, обучающегося в общеобразовательном учреждении является обеспечение оптимального развития ребенка, успешная интеграция в социум. </vt:lpstr>
      <vt:lpstr>Задачи сопровождения детей:  </vt:lpstr>
      <vt:lpstr>Служба сопровождения </vt:lpstr>
      <vt:lpstr>Задачи  психолого-педагогического сопровождения на разных ступенях образования различны </vt:lpstr>
      <vt:lpstr>Презентация PowerPoint</vt:lpstr>
      <vt:lpstr>Презентация PowerPoint</vt:lpstr>
      <vt:lpstr>Презентация PowerPoint</vt:lpstr>
      <vt:lpstr>При работе с детьми ОВЗ  Педагог-психолог выявляет особенности их интеллектуального развития, личностных и поведенческих реакций, проводит групповые и индивидуальные занятия, направленные на нормализацию эмоционально-волевой сферы, формирование продуктивных способов мыслительной деятельности, а также на профилактику возможных отклонений межличностных отношений; оказывает методическую помощь учителям; развивает психолого-педагогическую компетентность педагогов и родителей. </vt:lpstr>
      <vt:lpstr>Организационная модель комплексного психолого-педагогического сопровождения детей с ОВЗ в общеобразовательной школе. </vt:lpstr>
      <vt:lpstr> Алгоритм сопровождения обучающегося - инклюзивно</vt:lpstr>
      <vt:lpstr>Индивидуальный образовательный маршрут</vt:lpstr>
      <vt:lpstr>Модель психолого-педагогического сопровождения</vt:lpstr>
      <vt:lpstr>Презентация PowerPoint</vt:lpstr>
      <vt:lpstr>Практические приемы для работы с детьми ОВЗ</vt:lpstr>
      <vt:lpstr>Рождение ребенка с нарушением для большинства семей является огромной трагедией. </vt:lpstr>
      <vt:lpstr>В семьях детей-инвалидов происходят качественные изменения на трех уровнях: </vt:lpstr>
      <vt:lpstr>«Родительский клуб» Проводить тематические встречи заинтересованных родителей и родителей детей с ОВЗ для повышения культуры, а также помочь родителям понять свои воспитательные успехи и неудачи и, возможно, пересмотреть систему взаимодействия со своим  ребенком </vt:lpstr>
      <vt:lpstr>Общие рекомендации при работе с детьми</vt:lpstr>
      <vt:lpstr>«Как помочь ребенку учиться»</vt:lpstr>
      <vt:lpstr>Упражнения для развития мышления ребенка</vt:lpstr>
      <vt:lpstr>Презентация PowerPoint</vt:lpstr>
      <vt:lpstr>Развивайте речь ребенка:</vt:lpstr>
      <vt:lpstr>Используйте «золотое» правило Я.А. Коменского: «Все, что только можно, представить ребенку наглядно». </vt:lpstr>
      <vt:lpstr>Для развития памяти ребенка рекомендуется: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янченко</dc:creator>
  <cp:lastModifiedBy>Татьяна Николаевна Воробьёва</cp:lastModifiedBy>
  <cp:revision>42</cp:revision>
  <dcterms:created xsi:type="dcterms:W3CDTF">2016-11-24T18:14:15Z</dcterms:created>
  <dcterms:modified xsi:type="dcterms:W3CDTF">2022-08-03T04:10:40Z</dcterms:modified>
</cp:coreProperties>
</file>