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41" r:id="rId3"/>
    <p:sldId id="259" r:id="rId4"/>
    <p:sldId id="257" r:id="rId5"/>
    <p:sldId id="349" r:id="rId6"/>
    <p:sldId id="285" r:id="rId7"/>
    <p:sldId id="305" r:id="rId8"/>
    <p:sldId id="304" r:id="rId9"/>
    <p:sldId id="267" r:id="rId10"/>
    <p:sldId id="294" r:id="rId11"/>
    <p:sldId id="293" r:id="rId12"/>
    <p:sldId id="268" r:id="rId13"/>
    <p:sldId id="295" r:id="rId14"/>
    <p:sldId id="269" r:id="rId15"/>
    <p:sldId id="271" r:id="rId16"/>
    <p:sldId id="296" r:id="rId17"/>
    <p:sldId id="298" r:id="rId18"/>
    <p:sldId id="299" r:id="rId19"/>
    <p:sldId id="272" r:id="rId20"/>
    <p:sldId id="314" r:id="rId21"/>
    <p:sldId id="281" r:id="rId22"/>
    <p:sldId id="315" r:id="rId23"/>
    <p:sldId id="316" r:id="rId24"/>
    <p:sldId id="273" r:id="rId25"/>
    <p:sldId id="317" r:id="rId26"/>
    <p:sldId id="274" r:id="rId27"/>
    <p:sldId id="275" r:id="rId28"/>
    <p:sldId id="320" r:id="rId29"/>
    <p:sldId id="319" r:id="rId30"/>
    <p:sldId id="276" r:id="rId31"/>
    <p:sldId id="323" r:id="rId32"/>
    <p:sldId id="282" r:id="rId33"/>
    <p:sldId id="331" r:id="rId34"/>
    <p:sldId id="327" r:id="rId35"/>
    <p:sldId id="330" r:id="rId36"/>
    <p:sldId id="328" r:id="rId37"/>
    <p:sldId id="336" r:id="rId38"/>
    <p:sldId id="335" r:id="rId39"/>
    <p:sldId id="337" r:id="rId40"/>
    <p:sldId id="334" r:id="rId41"/>
    <p:sldId id="338" r:id="rId42"/>
    <p:sldId id="302" r:id="rId43"/>
    <p:sldId id="333" r:id="rId44"/>
    <p:sldId id="332" r:id="rId45"/>
    <p:sldId id="339" r:id="rId46"/>
    <p:sldId id="347" r:id="rId47"/>
    <p:sldId id="348" r:id="rId48"/>
    <p:sldId id="351" r:id="rId49"/>
    <p:sldId id="284" r:id="rId50"/>
    <p:sldId id="350" r:id="rId51"/>
    <p:sldId id="352" r:id="rId52"/>
    <p:sldId id="342" r:id="rId53"/>
    <p:sldId id="345" r:id="rId54"/>
    <p:sldId id="343" r:id="rId55"/>
    <p:sldId id="346" r:id="rId56"/>
    <p:sldId id="344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40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A8E"/>
    <a:srgbClr val="FA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9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7" y="2420888"/>
            <a:ext cx="9144000" cy="2232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 smtClean="0"/>
              <a:t>Проект </a:t>
            </a:r>
            <a:br>
              <a:rPr lang="ru-RU" sz="4000" b="1" dirty="0" smtClean="0"/>
            </a:br>
            <a:r>
              <a:rPr lang="ru-RU" sz="6000" b="1" dirty="0" smtClean="0"/>
              <a:t>«</a:t>
            </a:r>
            <a:r>
              <a:rPr lang="ru-RU" sz="6000" b="1" dirty="0" err="1" smtClean="0"/>
              <a:t>Агроклассы</a:t>
            </a:r>
            <a:r>
              <a:rPr lang="ru-RU" sz="6000" b="1" dirty="0" smtClean="0"/>
              <a:t> в школах </a:t>
            </a:r>
            <a:br>
              <a:rPr lang="ru-RU" sz="6000" b="1" dirty="0" smtClean="0"/>
            </a:br>
            <a:r>
              <a:rPr lang="ru-RU" sz="6000" b="1" dirty="0" smtClean="0"/>
              <a:t>Приморья»</a:t>
            </a:r>
            <a:endParaRPr lang="ru-RU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15915" r="12263" b="27342"/>
          <a:stretch/>
        </p:blipFill>
        <p:spPr bwMode="auto">
          <a:xfrm>
            <a:off x="5282771" y="7774"/>
            <a:ext cx="3822622" cy="198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9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10596"/>
          <a:stretch/>
        </p:blipFill>
        <p:spPr>
          <a:xfrm>
            <a:off x="1331640" y="203525"/>
            <a:ext cx="5836356" cy="646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36" y="203853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02461" y="6143406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05.11.2022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42325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b="6581"/>
          <a:stretch/>
        </p:blipFill>
        <p:spPr>
          <a:xfrm>
            <a:off x="1475656" y="310593"/>
            <a:ext cx="5599337" cy="619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47" y="332656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08304" y="6109265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05.11.2022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047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10660"/>
          <a:stretch/>
        </p:blipFill>
        <p:spPr>
          <a:xfrm>
            <a:off x="1331640" y="373765"/>
            <a:ext cx="5825977" cy="619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79" y="332656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236296" y="6093296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05.11.2022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0888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4756"/>
          <a:stretch/>
        </p:blipFill>
        <p:spPr>
          <a:xfrm>
            <a:off x="1187624" y="368809"/>
            <a:ext cx="6048672" cy="613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46" y="260648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56446" y="6093296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05.11.2022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1463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9382"/>
          <a:stretch/>
        </p:blipFill>
        <p:spPr>
          <a:xfrm>
            <a:off x="467544" y="1700808"/>
            <a:ext cx="3708546" cy="483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52804"/>
            <a:ext cx="3682504" cy="491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6327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9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179985"/>
            <a:ext cx="5940152" cy="182507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b="1" dirty="0" smtClean="0"/>
              <a:t>В гостях у пчеловода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2800" b="1" dirty="0" smtClean="0"/>
              <a:t>(экскурсия  на пасеку)</a:t>
            </a: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40152" y="6165304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30.10.2022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5481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 r="18049" b="7947"/>
          <a:stretch/>
        </p:blipFill>
        <p:spPr bwMode="auto">
          <a:xfrm>
            <a:off x="251520" y="171061"/>
            <a:ext cx="8640959" cy="620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74738" y="63778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30.10.2022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0360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/>
          <a:stretch/>
        </p:blipFill>
        <p:spPr>
          <a:xfrm>
            <a:off x="52323" y="163904"/>
            <a:ext cx="9013080" cy="621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74738" y="63778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30.10.2022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31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"/>
          <a:stretch/>
        </p:blipFill>
        <p:spPr>
          <a:xfrm>
            <a:off x="253732" y="188640"/>
            <a:ext cx="869932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74738" y="63778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30.10.2022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7282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19670" y="2420888"/>
            <a:ext cx="5940152" cy="151216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Экскурсия в ПГСХА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5949280"/>
            <a:ext cx="1625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г. Уссурийск </a:t>
            </a:r>
            <a:endParaRPr lang="ru-RU" sz="2000" b="1" dirty="0" smtClean="0"/>
          </a:p>
          <a:p>
            <a:r>
              <a:rPr lang="ru-RU" sz="2000" b="1" dirty="0" smtClean="0"/>
              <a:t>16.04.2023 </a:t>
            </a:r>
            <a:r>
              <a:rPr lang="ru-RU" sz="2000" b="1" dirty="0"/>
              <a:t>г.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928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200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</a:t>
            </a:r>
            <a:r>
              <a:rPr lang="ru-RU" sz="4000" b="1" dirty="0" smtClean="0"/>
              <a:t>Проект «</a:t>
            </a:r>
            <a:r>
              <a:rPr lang="ru-RU" sz="4000" b="1" dirty="0" err="1" smtClean="0"/>
              <a:t>Агроклассы</a:t>
            </a:r>
            <a:r>
              <a:rPr lang="ru-RU" sz="4000" b="1" dirty="0" smtClean="0"/>
              <a:t> </a:t>
            </a:r>
            <a:br>
              <a:rPr lang="ru-RU" sz="4000" b="1" dirty="0" smtClean="0"/>
            </a:br>
            <a:r>
              <a:rPr lang="ru-RU" sz="4000" b="1" dirty="0" smtClean="0"/>
              <a:t>            в школах Приморья»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32856"/>
            <a:ext cx="8856984" cy="452596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6400" b="1" dirty="0"/>
              <a:t>Основные цели </a:t>
            </a:r>
            <a:r>
              <a:rPr lang="ru-RU" sz="6400" b="1" dirty="0" smtClean="0"/>
              <a:t>проекта:</a:t>
            </a:r>
            <a:endParaRPr lang="ru-RU" sz="6400" b="1" dirty="0"/>
          </a:p>
          <a:p>
            <a:pPr algn="just" fontAlgn="base"/>
            <a:r>
              <a:rPr lang="ru-RU" dirty="0"/>
              <a:t>Повышение эффективности </a:t>
            </a:r>
            <a:r>
              <a:rPr lang="ru-RU" dirty="0" err="1"/>
              <a:t>профориентационной</a:t>
            </a:r>
            <a:r>
              <a:rPr lang="ru-RU" dirty="0"/>
              <a:t> работы среди обучающихся общеобразовательных организаций</a:t>
            </a:r>
          </a:p>
          <a:p>
            <a:pPr algn="just" fontAlgn="base"/>
            <a:r>
              <a:rPr lang="ru-RU" dirty="0"/>
              <a:t>Оказание помощи сельской молодежи в вопросах профессиональной ориентации в рамках развития агропромышленного комплекса, а также карьерного и личностного роста</a:t>
            </a:r>
          </a:p>
          <a:p>
            <a:pPr algn="just" fontAlgn="base"/>
            <a:r>
              <a:rPr lang="ru-RU" dirty="0"/>
              <a:t>Формирование у молодежи личностных потребностей в трудовой деятельности и социальной активности посредством приобщения их в общественной и научной деятельности</a:t>
            </a:r>
          </a:p>
          <a:p>
            <a:pPr algn="just" fontAlgn="base"/>
            <a:r>
              <a:rPr lang="ru-RU" dirty="0"/>
              <a:t>Вовлечение молодых людей в предпринимательскую деятельность в агропромышленном комплексе Приморского края</a:t>
            </a:r>
          </a:p>
          <a:p>
            <a:pPr algn="just" fontAlgn="base"/>
            <a:r>
              <a:rPr lang="ru-RU" dirty="0"/>
              <a:t>Социальная адаптация и психологическое сопровождение молодежи</a:t>
            </a:r>
          </a:p>
          <a:p>
            <a:pPr algn="just" fontAlgn="base"/>
            <a:r>
              <a:rPr lang="ru-RU" dirty="0"/>
              <a:t> Создание системы работы по повышению социального статуса и престижа аграрных профессий, совершенствование работы по            поддержанию положительного имиджа аграрных профессий в профессиональных, академических и деловых сообществах  </a:t>
            </a: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15915" r="12263" b="27342"/>
          <a:stretch/>
        </p:blipFill>
        <p:spPr bwMode="auto">
          <a:xfrm>
            <a:off x="5282771" y="7774"/>
            <a:ext cx="3822622" cy="198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21564" r="9981" b="7487"/>
          <a:stretch/>
        </p:blipFill>
        <p:spPr>
          <a:xfrm>
            <a:off x="323528" y="620688"/>
            <a:ext cx="8359325" cy="574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60699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/>
          <a:stretch/>
        </p:blipFill>
        <p:spPr>
          <a:xfrm>
            <a:off x="463550" y="980728"/>
            <a:ext cx="792565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95536" y="19820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Мастер-класс: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«Наложение хирургических </a:t>
            </a:r>
            <a:r>
              <a:rPr lang="ru-RU" b="1" dirty="0" smtClean="0"/>
              <a:t>швов и </a:t>
            </a:r>
            <a:r>
              <a:rPr lang="ru-RU" b="1" dirty="0"/>
              <a:t>хирургические инструменты»</a:t>
            </a:r>
          </a:p>
        </p:txBody>
      </p:sp>
    </p:spTree>
    <p:extLst>
      <p:ext uri="{BB962C8B-B14F-4D97-AF65-F5344CB8AC3E}">
        <p14:creationId xmlns:p14="http://schemas.microsoft.com/office/powerpoint/2010/main" val="30811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5952"/>
            <a:ext cx="7776864" cy="583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21483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Мастер-класс: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«Наложение хирургических </a:t>
            </a:r>
            <a:r>
              <a:rPr lang="ru-RU" b="1" dirty="0" smtClean="0"/>
              <a:t>швов и </a:t>
            </a:r>
            <a:r>
              <a:rPr lang="ru-RU" b="1" dirty="0"/>
              <a:t>хирургические инструменты»</a:t>
            </a:r>
          </a:p>
        </p:txBody>
      </p:sp>
    </p:spTree>
    <p:extLst>
      <p:ext uri="{BB962C8B-B14F-4D97-AF65-F5344CB8AC3E}">
        <p14:creationId xmlns:p14="http://schemas.microsoft.com/office/powerpoint/2010/main" val="15589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7"/>
          <a:stretch/>
        </p:blipFill>
        <p:spPr>
          <a:xfrm>
            <a:off x="313763" y="845806"/>
            <a:ext cx="8506709" cy="591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3528" y="19947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</a:t>
            </a:r>
          </a:p>
          <a:p>
            <a:pPr algn="ctr"/>
            <a:r>
              <a:rPr lang="ru-RU" b="1" dirty="0" smtClean="0"/>
              <a:t> «Определение </a:t>
            </a:r>
            <a:r>
              <a:rPr lang="ru-RU" b="1" dirty="0"/>
              <a:t>качества молока, яиц, хлеба и овощей</a:t>
            </a:r>
          </a:p>
        </p:txBody>
      </p:sp>
    </p:spTree>
    <p:extLst>
      <p:ext uri="{BB962C8B-B14F-4D97-AF65-F5344CB8AC3E}">
        <p14:creationId xmlns:p14="http://schemas.microsoft.com/office/powerpoint/2010/main" val="8111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b="6144"/>
          <a:stretch/>
        </p:blipFill>
        <p:spPr>
          <a:xfrm>
            <a:off x="395537" y="860123"/>
            <a:ext cx="8321245" cy="58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5536" y="18864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</a:t>
            </a:r>
            <a:r>
              <a:rPr lang="ru-RU" b="1" dirty="0" smtClean="0"/>
              <a:t>астер-класс </a:t>
            </a:r>
          </a:p>
          <a:p>
            <a:pPr algn="ctr"/>
            <a:r>
              <a:rPr lang="ru-RU" b="1" dirty="0" smtClean="0"/>
              <a:t>«Определение </a:t>
            </a:r>
            <a:r>
              <a:rPr lang="ru-RU" b="1" dirty="0"/>
              <a:t>качества молока, яиц, хлеба и </a:t>
            </a:r>
            <a:r>
              <a:rPr lang="ru-RU" b="1" dirty="0" smtClean="0"/>
              <a:t>овощей»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900958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8"/>
          <a:stretch/>
        </p:blipFill>
        <p:spPr bwMode="auto">
          <a:xfrm>
            <a:off x="164365" y="1052736"/>
            <a:ext cx="8619285" cy="5583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536" y="150963"/>
            <a:ext cx="838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</a:t>
            </a:r>
            <a:r>
              <a:rPr lang="ru-RU" b="1" dirty="0" smtClean="0"/>
              <a:t>астер-класс </a:t>
            </a:r>
          </a:p>
          <a:p>
            <a:pPr algn="ctr"/>
            <a:r>
              <a:rPr lang="ru-RU" b="1" dirty="0" smtClean="0"/>
              <a:t>«Определение </a:t>
            </a:r>
            <a:r>
              <a:rPr lang="ru-RU" b="1" dirty="0"/>
              <a:t>качества молока, яиц, хлеба и </a:t>
            </a:r>
            <a:r>
              <a:rPr lang="ru-RU" b="1" dirty="0" smtClean="0"/>
              <a:t>овощей»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836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5061"/>
          <a:stretch/>
        </p:blipFill>
        <p:spPr>
          <a:xfrm>
            <a:off x="323528" y="958938"/>
            <a:ext cx="8637476" cy="562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Мини-лекторий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Удивительный мир гельминтов </a:t>
            </a:r>
            <a:r>
              <a:rPr lang="ru-RU" b="1" dirty="0" smtClean="0"/>
              <a:t>и </a:t>
            </a:r>
            <a:r>
              <a:rPr lang="ru-RU" b="1" dirty="0"/>
              <a:t>болезни, которые они вызывают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89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8" y="1268760"/>
            <a:ext cx="874208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19" y="332656"/>
            <a:ext cx="864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Мастер-класс</a:t>
            </a:r>
          </a:p>
          <a:p>
            <a:pPr algn="ctr"/>
            <a:r>
              <a:rPr lang="ru-RU" sz="2000" b="1" dirty="0" smtClean="0"/>
              <a:t> «Сравнительная </a:t>
            </a:r>
            <a:r>
              <a:rPr lang="ru-RU" sz="2000" b="1" dirty="0"/>
              <a:t>анатомия костей скелета разных животных»</a:t>
            </a:r>
          </a:p>
        </p:txBody>
      </p:sp>
    </p:spTree>
    <p:extLst>
      <p:ext uri="{BB962C8B-B14F-4D97-AF65-F5344CB8AC3E}">
        <p14:creationId xmlns:p14="http://schemas.microsoft.com/office/powerpoint/2010/main" val="20843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/>
          <a:stretch/>
        </p:blipFill>
        <p:spPr bwMode="auto">
          <a:xfrm>
            <a:off x="323528" y="980728"/>
            <a:ext cx="8508165" cy="563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11663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Мастер-класс </a:t>
            </a:r>
          </a:p>
          <a:p>
            <a:pPr algn="ctr"/>
            <a:r>
              <a:rPr lang="ru-RU" sz="2000" b="1" dirty="0" smtClean="0"/>
              <a:t>«Сравнительная </a:t>
            </a:r>
            <a:r>
              <a:rPr lang="ru-RU" sz="2000" b="1" dirty="0"/>
              <a:t>анатомия костей скелета разных животных»</a:t>
            </a:r>
          </a:p>
        </p:txBody>
      </p:sp>
    </p:spTree>
    <p:extLst>
      <p:ext uri="{BB962C8B-B14F-4D97-AF65-F5344CB8AC3E}">
        <p14:creationId xmlns:p14="http://schemas.microsoft.com/office/powerpoint/2010/main" val="35881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>
          <a:xfrm>
            <a:off x="251520" y="274970"/>
            <a:ext cx="5544616" cy="636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80382" y="2492896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Мастер-класс </a:t>
            </a:r>
          </a:p>
          <a:p>
            <a:pPr algn="ctr"/>
            <a:r>
              <a:rPr lang="ru-RU" sz="2000" b="1" dirty="0" smtClean="0"/>
              <a:t>«Сравнительная анатомия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костей скелета разных животных»</a:t>
            </a:r>
          </a:p>
        </p:txBody>
      </p:sp>
    </p:spTree>
    <p:extLst>
      <p:ext uri="{BB962C8B-B14F-4D97-AF65-F5344CB8AC3E}">
        <p14:creationId xmlns:p14="http://schemas.microsoft.com/office/powerpoint/2010/main" val="22053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837649" cy="649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18868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7993"/>
            <a:ext cx="7776864" cy="583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424" y="190897"/>
            <a:ext cx="915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</a:t>
            </a:r>
            <a:r>
              <a:rPr lang="ru-RU" b="1" dirty="0" smtClean="0"/>
              <a:t>абораторное исследование, органолептическая оценка качества меда: наличие </a:t>
            </a:r>
            <a:r>
              <a:rPr lang="ru-RU" b="1" dirty="0"/>
              <a:t>механических примесей, падей, </a:t>
            </a:r>
            <a:r>
              <a:rPr lang="ru-RU" b="1" dirty="0" smtClean="0"/>
              <a:t>определение массовой доли </a:t>
            </a:r>
            <a:r>
              <a:rPr lang="ru-RU" b="1" dirty="0"/>
              <a:t>влаги в </a:t>
            </a:r>
            <a:r>
              <a:rPr lang="ru-RU" b="1" dirty="0" smtClean="0"/>
              <a:t>меду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09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/>
          <a:stretch/>
        </p:blipFill>
        <p:spPr>
          <a:xfrm>
            <a:off x="238149" y="980728"/>
            <a:ext cx="8654331" cy="571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6098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</a:t>
            </a:r>
            <a:r>
              <a:rPr lang="ru-RU" b="1" dirty="0" smtClean="0"/>
              <a:t>абораторное исследование, органолептическая оценка качества меда: </a:t>
            </a:r>
          </a:p>
          <a:p>
            <a:pPr algn="ctr"/>
            <a:r>
              <a:rPr lang="ru-RU" b="1" dirty="0" smtClean="0"/>
              <a:t>наличие </a:t>
            </a:r>
            <a:r>
              <a:rPr lang="ru-RU" b="1" dirty="0"/>
              <a:t>механических примесей, падей, </a:t>
            </a:r>
            <a:r>
              <a:rPr lang="ru-RU" b="1" dirty="0" smtClean="0"/>
              <a:t>определение массовой доли </a:t>
            </a:r>
            <a:r>
              <a:rPr lang="ru-RU" b="1" dirty="0"/>
              <a:t>влаги в </a:t>
            </a:r>
            <a:r>
              <a:rPr lang="ru-RU" b="1" dirty="0" smtClean="0"/>
              <a:t>меду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116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11960" y="4437112"/>
            <a:ext cx="4741094" cy="2232248"/>
          </a:xfrm>
          <a:solidFill>
            <a:srgbClr val="FFC000"/>
          </a:solidFill>
        </p:spPr>
        <p:txBody>
          <a:bodyPr anchor="t">
            <a:noAutofit/>
          </a:bodyPr>
          <a:lstStyle/>
          <a:p>
            <a:r>
              <a:rPr lang="ru-RU" sz="3200" b="1" dirty="0" smtClean="0"/>
              <a:t>Практическое занятие </a:t>
            </a:r>
            <a:br>
              <a:rPr lang="ru-RU" sz="3200" b="1" dirty="0" smtClean="0"/>
            </a:br>
            <a:r>
              <a:rPr lang="ru-RU" sz="3600" b="1" dirty="0" smtClean="0"/>
              <a:t>«Определение качества мёда в домашних условиях»</a:t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1" r="33978" b="8988"/>
          <a:stretch/>
        </p:blipFill>
        <p:spPr>
          <a:xfrm>
            <a:off x="107505" y="419428"/>
            <a:ext cx="8928992" cy="619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129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5"/>
          <a:stretch/>
        </p:blipFill>
        <p:spPr>
          <a:xfrm>
            <a:off x="106386" y="548680"/>
            <a:ext cx="893011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476156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107504" y="404664"/>
            <a:ext cx="8928992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9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 bwMode="auto">
          <a:xfrm>
            <a:off x="35921" y="476672"/>
            <a:ext cx="9055138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9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420888"/>
            <a:ext cx="5940152" cy="1728192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Практическое занятие </a:t>
            </a:r>
            <a:br>
              <a:rPr lang="ru-RU" sz="3200" b="1" dirty="0" smtClean="0"/>
            </a:br>
            <a:r>
              <a:rPr lang="ru-RU" sz="4000" b="1" dirty="0" smtClean="0"/>
              <a:t>«Сколачивание рамок </a:t>
            </a:r>
            <a:br>
              <a:rPr lang="ru-RU" sz="4000" b="1" dirty="0" smtClean="0"/>
            </a:br>
            <a:r>
              <a:rPr lang="ru-RU" sz="4000" b="1" dirty="0" smtClean="0"/>
              <a:t>и </a:t>
            </a:r>
            <a:r>
              <a:rPr lang="ru-RU" sz="4000" b="1" dirty="0" err="1" smtClean="0"/>
              <a:t>наващивание</a:t>
            </a:r>
            <a:r>
              <a:rPr lang="ru-RU" sz="4000" b="1" dirty="0" smtClean="0"/>
              <a:t>»</a:t>
            </a:r>
            <a:endParaRPr lang="ru-RU" sz="4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15.04.2023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069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090"/>
            <a:ext cx="4464496" cy="595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4464496" cy="595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47664" y="6245334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15.04.2023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58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672"/>
            <a:ext cx="4464496" cy="595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572000" cy="598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47664" y="6245334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15.04.2023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408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бщеобразовательное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чреждение «Средняя школа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Анучино Анучинского муниципального округа Приморского края»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392488" cy="5568619"/>
          </a:xfrm>
        </p:spPr>
      </p:pic>
      <p:sp>
        <p:nvSpPr>
          <p:cNvPr id="5" name="TextBox 4"/>
          <p:cNvSpPr txBox="1"/>
          <p:nvPr/>
        </p:nvSpPr>
        <p:spPr>
          <a:xfrm>
            <a:off x="4949214" y="1052736"/>
            <a:ext cx="41903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Повышение профессиональной и социальной активности обучающихся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мотивацию к выбору рабочих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отношение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рабочей профессии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пчеловода;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творческий потенциал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6279015"/>
            <a:ext cx="4272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– сентябрь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557233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6-7 классов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/>
          <a:stretch/>
        </p:blipFill>
        <p:spPr>
          <a:xfrm>
            <a:off x="136355" y="260648"/>
            <a:ext cx="8861673" cy="606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23928" y="6381328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15.04.2023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55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348880"/>
            <a:ext cx="5940152" cy="158417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4000" b="1" dirty="0" smtClean="0"/>
              <a:t>Практическое занятие </a:t>
            </a:r>
            <a:br>
              <a:rPr lang="ru-RU" sz="4000" b="1" dirty="0" smtClean="0"/>
            </a:br>
            <a:r>
              <a:rPr lang="ru-RU" sz="5400" b="1" dirty="0" smtClean="0"/>
              <a:t>«Сборка улья»</a:t>
            </a:r>
            <a:endParaRPr lang="ru-RU" sz="4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234448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16.04.2023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50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651"/>
            <a:ext cx="8773542" cy="6576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1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/>
          <a:stretch/>
        </p:blipFill>
        <p:spPr>
          <a:xfrm>
            <a:off x="70600" y="476672"/>
            <a:ext cx="8965896" cy="605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5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81522" cy="643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46729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/>
          <a:stretch/>
        </p:blipFill>
        <p:spPr>
          <a:xfrm>
            <a:off x="107505" y="476672"/>
            <a:ext cx="8964329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1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348880"/>
            <a:ext cx="5940152" cy="158417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4000" b="1" dirty="0" smtClean="0"/>
              <a:t>Викторина</a:t>
            </a:r>
            <a:r>
              <a:rPr lang="ru-RU" sz="4000" b="1" dirty="0"/>
              <a:t>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800" b="1" dirty="0" smtClean="0"/>
              <a:t>«Пчелиный диктант»</a:t>
            </a:r>
            <a:endParaRPr lang="ru-RU" sz="4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234448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18.05.2023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246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Downloads\WhatsApp Image 2023-05-19 at 14.17.0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4" b="8218"/>
          <a:stretch/>
        </p:blipFill>
        <p:spPr bwMode="auto">
          <a:xfrm>
            <a:off x="148780" y="1484784"/>
            <a:ext cx="8741806" cy="5102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04" y="31169"/>
            <a:ext cx="140015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555"/>
            <a:ext cx="5472608" cy="15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04" y="31169"/>
            <a:ext cx="140015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555"/>
            <a:ext cx="5472608" cy="15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Downloads\WhatsApp Image 2023-07-05 at 15.45.2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r="6517"/>
          <a:stretch/>
        </p:blipFill>
        <p:spPr bwMode="auto">
          <a:xfrm>
            <a:off x="164433" y="1794617"/>
            <a:ext cx="4897876" cy="416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ownloads\WhatsApp Image 2023-07-05 at 15.45.2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r="13712"/>
          <a:stretch/>
        </p:blipFill>
        <p:spPr bwMode="auto">
          <a:xfrm>
            <a:off x="5062309" y="1803985"/>
            <a:ext cx="3890745" cy="415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67944" y="4653136"/>
            <a:ext cx="4968552" cy="2016224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День семейного отдыха, посвященный Международному Дню</a:t>
            </a:r>
            <a:r>
              <a:rPr lang="ru-RU" sz="4000" b="1" dirty="0" smtClean="0"/>
              <a:t> </a:t>
            </a:r>
            <a:r>
              <a:rPr lang="ru-RU" sz="3200" b="1" dirty="0" smtClean="0"/>
              <a:t>пчелы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506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39952" y="4725144"/>
            <a:ext cx="4860032" cy="194421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Практическое занятие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«Изучение строения медоносной пчелы»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8484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/>
          <a:stretch/>
        </p:blipFill>
        <p:spPr bwMode="auto">
          <a:xfrm>
            <a:off x="4860032" y="998324"/>
            <a:ext cx="4104456" cy="509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12215"/>
          <a:stretch/>
        </p:blipFill>
        <p:spPr>
          <a:xfrm>
            <a:off x="142392" y="3645024"/>
            <a:ext cx="4528149" cy="303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r="13527"/>
          <a:stretch/>
        </p:blipFill>
        <p:spPr bwMode="auto">
          <a:xfrm>
            <a:off x="142392" y="260648"/>
            <a:ext cx="4473233" cy="3283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8184" y="6309320"/>
            <a:ext cx="141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20.05.2023 г.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50499" y="332656"/>
            <a:ext cx="3074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ea typeface="+mj-ea"/>
                <a:cs typeface="+mj-cs"/>
              </a:rPr>
              <a:t>«День пчелы»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2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348880"/>
            <a:ext cx="5940152" cy="158417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4000" b="1" dirty="0"/>
              <a:t>Очный этап </a:t>
            </a:r>
            <a:br>
              <a:rPr lang="ru-RU" sz="4000" b="1" dirty="0"/>
            </a:br>
            <a:r>
              <a:rPr lang="ru-RU" sz="4000" b="1" dirty="0"/>
              <a:t>Всероссийского </a:t>
            </a:r>
            <a:r>
              <a:rPr lang="ru-RU" sz="4000" b="1" dirty="0" smtClean="0"/>
              <a:t>конкурса 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5893078"/>
            <a:ext cx="2381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 ПГСХА г. Уссурийск </a:t>
            </a:r>
          </a:p>
          <a:p>
            <a:pPr algn="ctr"/>
            <a:r>
              <a:rPr lang="ru-RU" sz="2000" b="1" dirty="0" smtClean="0"/>
              <a:t>21.05.2023 </a:t>
            </a:r>
            <a:r>
              <a:rPr lang="ru-RU" sz="2000" b="1" dirty="0"/>
              <a:t>г.</a:t>
            </a:r>
            <a:endParaRPr lang="ru-RU" sz="2000" dirty="0"/>
          </a:p>
        </p:txBody>
      </p:sp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3563888" y="116632"/>
            <a:ext cx="3059832" cy="1520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3589" y="867402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-2023</a:t>
            </a:r>
            <a:endParaRPr lang="ru-RU" sz="40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pic>
        <p:nvPicPr>
          <p:cNvPr id="1026" name="Picture 2" descr="D:\Downloads\WhatsApp Image 2023-07-05 at 15.02.0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8778" r="4377"/>
          <a:stretch/>
        </p:blipFill>
        <p:spPr bwMode="auto">
          <a:xfrm>
            <a:off x="467544" y="1485101"/>
            <a:ext cx="7913915" cy="5227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2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wnloads\WhatsApp Image 2023-07-05 at 15.02.07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10791" r="21594" b="11231"/>
          <a:stretch/>
        </p:blipFill>
        <p:spPr bwMode="auto">
          <a:xfrm>
            <a:off x="4588647" y="2274694"/>
            <a:ext cx="4406925" cy="4174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pic>
        <p:nvPicPr>
          <p:cNvPr id="2051" name="Picture 3" descr="D:\Downloads\WhatsApp Image 2023-07-05 at 15.02.0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t="18584" r="24966" b="15867"/>
          <a:stretch/>
        </p:blipFill>
        <p:spPr bwMode="auto">
          <a:xfrm>
            <a:off x="179511" y="1268761"/>
            <a:ext cx="4396695" cy="4271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932040"/>
            <a:ext cx="244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Сборка «Умного улья»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092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ownloads\WhatsApp Image 2023-07-05 at 15.02.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43567"/>
            <a:ext cx="5016558" cy="376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pic>
        <p:nvPicPr>
          <p:cNvPr id="3074" name="Picture 2" descr="D:\Downloads\WhatsApp Image 2023-07-05 at 15.02.0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2282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5589240"/>
            <a:ext cx="22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Изготовление рамок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41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1843" y="5013176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Наващивание</a:t>
            </a:r>
            <a:r>
              <a:rPr lang="ru-RU" b="1" dirty="0" smtClean="0"/>
              <a:t> рамок</a:t>
            </a:r>
            <a:endParaRPr lang="ru-RU" b="1" dirty="0"/>
          </a:p>
        </p:txBody>
      </p:sp>
      <p:pic>
        <p:nvPicPr>
          <p:cNvPr id="5123" name="Picture 3" descr="D:\Downloads\WhatsApp Image 2023-07-05 at 15.02.1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/>
          <a:stretch/>
        </p:blipFill>
        <p:spPr bwMode="auto">
          <a:xfrm>
            <a:off x="5660571" y="1520414"/>
            <a:ext cx="337592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wnloads\WhatsApp Image 2023-07-05 at 15.02.10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r="27250"/>
          <a:stretch/>
        </p:blipFill>
        <p:spPr bwMode="auto">
          <a:xfrm>
            <a:off x="2771799" y="2585357"/>
            <a:ext cx="3440043" cy="412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ownloads\WhatsApp Image 2023-07-05 at 15.02.11 (1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5981"/>
          <a:stretch/>
        </p:blipFill>
        <p:spPr bwMode="auto">
          <a:xfrm>
            <a:off x="179511" y="1516086"/>
            <a:ext cx="3751026" cy="3497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pic>
        <p:nvPicPr>
          <p:cNvPr id="4099" name="Picture 3" descr="D:\Downloads\WhatsApp Image 2023-07-05 at 15.26.2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" b="5284"/>
          <a:stretch/>
        </p:blipFill>
        <p:spPr bwMode="auto">
          <a:xfrm>
            <a:off x="4285735" y="1771937"/>
            <a:ext cx="4548519" cy="3385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ownloads\WhatsApp Image 2023-07-05 at 15.26.29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7268" r="33334"/>
          <a:stretch/>
        </p:blipFill>
        <p:spPr bwMode="auto">
          <a:xfrm>
            <a:off x="251520" y="1772816"/>
            <a:ext cx="381770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3409" y="5805264"/>
            <a:ext cx="291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Подготовка улья к зимовке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5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84168" y="7708"/>
            <a:ext cx="3059832" cy="152041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9513"/>
            <a:ext cx="65162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Очный этап </a:t>
            </a:r>
            <a:br>
              <a:rPr lang="ru-RU" sz="3600" b="1" dirty="0" smtClean="0"/>
            </a:br>
            <a:r>
              <a:rPr lang="ru-RU" sz="3600" b="1" dirty="0" smtClean="0"/>
              <a:t>Всероссийского конкурса</a:t>
            </a:r>
            <a:endParaRPr lang="ru-RU" sz="3600" b="1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062" r="6739" b="19766"/>
          <a:stretch/>
        </p:blipFill>
        <p:spPr>
          <a:xfrm>
            <a:off x="6069699" y="0"/>
            <a:ext cx="3059832" cy="1520414"/>
          </a:xfrm>
          <a:prstGeom prst="rect">
            <a:avLst/>
          </a:prstGeom>
        </p:spPr>
      </p:pic>
      <p:pic>
        <p:nvPicPr>
          <p:cNvPr id="10242" name="Picture 2" descr="D:\Downloads\WhatsApp Image 2023-07-05 at 16.35.5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8784976" cy="4941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6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44016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Исследовательская и проектная деятельность обучающихся </a:t>
            </a:r>
            <a:r>
              <a:rPr lang="ru-RU" sz="3600" b="1" dirty="0" err="1" smtClean="0"/>
              <a:t>агрокласса</a:t>
            </a:r>
            <a:r>
              <a:rPr lang="ru-RU" sz="3600" b="1" dirty="0" smtClean="0"/>
              <a:t> «Юный пчеловод»</a:t>
            </a:r>
            <a:br>
              <a:rPr lang="ru-RU" sz="3600" b="1" dirty="0" smtClean="0"/>
            </a:br>
            <a:r>
              <a:rPr lang="ru-RU" sz="2800" b="1" dirty="0" smtClean="0"/>
              <a:t>2022-2023 уч. год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4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3" y="2201824"/>
            <a:ext cx="9144000" cy="295232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Окружная научно-практическая конференция </a:t>
            </a:r>
            <a:br>
              <a:rPr lang="ru-RU" sz="3600" b="1" dirty="0" smtClean="0"/>
            </a:br>
            <a:r>
              <a:rPr lang="ru-RU" sz="3600" b="1" dirty="0" smtClean="0"/>
              <a:t>«Наследие В.К. Арсеньева», </a:t>
            </a:r>
            <a:br>
              <a:rPr lang="ru-RU" sz="3600" b="1" dirty="0" smtClean="0"/>
            </a:br>
            <a:r>
              <a:rPr lang="ru-RU" sz="3600" b="1" dirty="0" smtClean="0"/>
              <a:t>посвященная 150-летию со дня рождения</a:t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6309320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15.11.2022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36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21764" r="13007" b="28392"/>
          <a:stretch/>
        </p:blipFill>
        <p:spPr>
          <a:xfrm>
            <a:off x="251520" y="476672"/>
            <a:ext cx="8640960" cy="608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3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0"/>
          <a:stretch/>
        </p:blipFill>
        <p:spPr>
          <a:xfrm>
            <a:off x="3128190" y="2852936"/>
            <a:ext cx="5824864" cy="377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0383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6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15.11.2022 </a:t>
            </a:r>
            <a:r>
              <a:rPr lang="ru-RU" sz="2000" b="1" dirty="0"/>
              <a:t>г.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149080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Исследовательская работа </a:t>
            </a:r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«Имя В.К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. </a:t>
            </a:r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Арсеньева на географической карте»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2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80112" y="2708920"/>
            <a:ext cx="3372942" cy="144016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Исследовательская работа «Растения медоносы в произведениях В.К. Арсеньева»</a:t>
            </a: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23236"/>
          <a:stretch/>
        </p:blipFill>
        <p:spPr>
          <a:xfrm>
            <a:off x="179512" y="188640"/>
            <a:ext cx="5184576" cy="647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32240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15.11.2022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96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2348880"/>
            <a:ext cx="7740650" cy="223224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Всероссийский конкурс </a:t>
            </a:r>
            <a:br>
              <a:rPr lang="ru-RU" sz="4000" b="1" dirty="0" smtClean="0"/>
            </a:br>
            <a:r>
              <a:rPr lang="ru-RU" sz="4000" b="1" dirty="0" smtClean="0"/>
              <a:t>«Мы в ответе за тех, кого приручили</a:t>
            </a:r>
            <a:r>
              <a:rPr lang="ru-RU" sz="4000" dirty="0" smtClean="0"/>
              <a:t>»</a:t>
            </a:r>
            <a:br>
              <a:rPr lang="ru-RU" sz="4000" dirty="0" smtClean="0"/>
            </a:br>
            <a:endParaRPr lang="ru-RU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75247" y="6021288"/>
            <a:ext cx="2266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ПГСХА г. Уссурийск</a:t>
            </a:r>
          </a:p>
          <a:p>
            <a:pPr algn="ctr"/>
            <a:r>
              <a:rPr lang="ru-RU" sz="2000" b="1" dirty="0" smtClean="0"/>
              <a:t>16.12.2022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32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73542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82158" y="6388089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16.12.2022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24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5"/>
          <a:stretch/>
        </p:blipFill>
        <p:spPr>
          <a:xfrm>
            <a:off x="255348" y="548680"/>
            <a:ext cx="869770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7904" y="6381328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16.12.2022 г</a:t>
            </a:r>
            <a:r>
              <a:rPr lang="ru-RU" sz="2000" b="1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89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r="10187"/>
          <a:stretch/>
        </p:blipFill>
        <p:spPr>
          <a:xfrm>
            <a:off x="179512" y="476672"/>
            <a:ext cx="8640960" cy="567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7904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16.12.2022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2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420888"/>
            <a:ext cx="9143999" cy="216024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Школьная конференция проектов и исследовательских работ обучающихся, посвященная 88-летию Анучинского муниципального округа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2742" cy="19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07904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23.03.2023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42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/>
          <a:stretch/>
        </p:blipFill>
        <p:spPr bwMode="auto">
          <a:xfrm>
            <a:off x="274229" y="260648"/>
            <a:ext cx="8632780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06494" y="6284685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23.03.2023 </a:t>
            </a:r>
            <a:r>
              <a:rPr lang="ru-RU" sz="2000" b="1" dirty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17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21062" r="19441" b="27642"/>
          <a:stretch/>
        </p:blipFill>
        <p:spPr bwMode="auto">
          <a:xfrm>
            <a:off x="133392" y="305601"/>
            <a:ext cx="8819662" cy="5715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07904" y="6237312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16.12.2023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31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16228" r="5429" b="6865"/>
          <a:stretch/>
        </p:blipFill>
        <p:spPr>
          <a:xfrm>
            <a:off x="107504" y="188639"/>
            <a:ext cx="8928992" cy="624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07904" y="6434503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16.12.2023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369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01534" cy="642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14462" r="4277"/>
          <a:stretch/>
        </p:blipFill>
        <p:spPr>
          <a:xfrm>
            <a:off x="179512" y="200270"/>
            <a:ext cx="8786862" cy="590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7904" y="6381328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16.12.2023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16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-8000" r="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2564904"/>
            <a:ext cx="4032448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Спасибо </a:t>
            </a:r>
          </a:p>
          <a:p>
            <a:pPr marL="0" indent="0" algn="ctr">
              <a:buNone/>
            </a:pPr>
            <a:r>
              <a:rPr lang="ru-RU" sz="4000" b="1" dirty="0" smtClean="0"/>
              <a:t>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538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960"/>
          <a:stretch/>
        </p:blipFill>
        <p:spPr bwMode="auto">
          <a:xfrm>
            <a:off x="251520" y="260647"/>
            <a:ext cx="8640960" cy="6369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1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14241" y="4717489"/>
            <a:ext cx="4788024" cy="1609055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600" b="1" dirty="0" smtClean="0"/>
              <a:t>Практическое занятие </a:t>
            </a:r>
            <a:br>
              <a:rPr lang="ru-RU" sz="3600" b="1" dirty="0" smtClean="0"/>
            </a:br>
            <a:r>
              <a:rPr lang="ru-RU" sz="3600" b="1" dirty="0" smtClean="0"/>
              <a:t>«Медовое лакомство»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6325800"/>
            <a:ext cx="156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05.11.2022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9481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448</Words>
  <Application>Microsoft Office PowerPoint</Application>
  <PresentationFormat>Экран (4:3)</PresentationFormat>
  <Paragraphs>104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 Проект  «Агроклассы в школах  Приморья»</vt:lpstr>
      <vt:lpstr>           Проект «Агроклассы              в школах Приморья»</vt:lpstr>
      <vt:lpstr>Презентация PowerPoint</vt:lpstr>
      <vt:lpstr>Муниципальное бюджетное общеобразовательное учреждение «Средняя школа  с. Анучино Анучинского муниципального округа Приморского края» </vt:lpstr>
      <vt:lpstr>Практическое занятие  «Изучение строения медоносной пчелы»</vt:lpstr>
      <vt:lpstr>Презентация PowerPoint</vt:lpstr>
      <vt:lpstr>Презентация PowerPoint</vt:lpstr>
      <vt:lpstr>Презентация PowerPoint</vt:lpstr>
      <vt:lpstr>Практическое занятие  «Медовое лакомство»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гостях у пчеловода (экскурсия  на пасеку)</vt:lpstr>
      <vt:lpstr>Презентация PowerPoint</vt:lpstr>
      <vt:lpstr>Презентация PowerPoint</vt:lpstr>
      <vt:lpstr>Презентация PowerPoint</vt:lpstr>
      <vt:lpstr> Экскурсия в ПГСХА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Практическое занятие  «Определение качества мёда в домашних условиях»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Практическое занятие  «Сколачивание рамок  и наващивание»</vt:lpstr>
      <vt:lpstr>Презентация PowerPoint</vt:lpstr>
      <vt:lpstr>Презентация PowerPoint</vt:lpstr>
      <vt:lpstr>Презентация PowerPoint</vt:lpstr>
      <vt:lpstr>Практическое занятие  «Сборка улья»</vt:lpstr>
      <vt:lpstr>Презентация PowerPoint</vt:lpstr>
      <vt:lpstr>Презентация PowerPoint</vt:lpstr>
      <vt:lpstr>Презентация PowerPoint</vt:lpstr>
      <vt:lpstr>Презентация PowerPoint</vt:lpstr>
      <vt:lpstr>Викторина  «Пчелиный диктант»</vt:lpstr>
      <vt:lpstr>Презентация PowerPoint</vt:lpstr>
      <vt:lpstr>Презентация PowerPoint</vt:lpstr>
      <vt:lpstr>День семейного отдыха, посвященный Международному Дню пчелы</vt:lpstr>
      <vt:lpstr>Презентация PowerPoint</vt:lpstr>
      <vt:lpstr>Очный этап  Всероссийского конкурса </vt:lpstr>
      <vt:lpstr>Очный этап  Всероссийского конкурса</vt:lpstr>
      <vt:lpstr>Очный этап  Всероссийского конкурса</vt:lpstr>
      <vt:lpstr>Очный этап  Всероссийского конкурса</vt:lpstr>
      <vt:lpstr>Очный этап  Всероссийского конкурса</vt:lpstr>
      <vt:lpstr>Очный этап  Всероссийского конкурса</vt:lpstr>
      <vt:lpstr>Очный этап  Всероссийского конкурса</vt:lpstr>
      <vt:lpstr>Исследовательская и проектная деятельность обучающихся агрокласса «Юный пчеловод» 2022-2023 уч. год</vt:lpstr>
      <vt:lpstr>Окружная научно-практическая конференция  «Наследие В.К. Арсеньева»,  посвященная 150-летию со дня рождения </vt:lpstr>
      <vt:lpstr>Презентация PowerPoint</vt:lpstr>
      <vt:lpstr>Исследовательская работа «Растения медоносы в произведениях В.К. Арсеньева»</vt:lpstr>
      <vt:lpstr>Всероссийский конкурс  «Мы в ответе за тех, кого приручили» </vt:lpstr>
      <vt:lpstr>Презентация PowerPoint</vt:lpstr>
      <vt:lpstr>Презентация PowerPoint</vt:lpstr>
      <vt:lpstr>Презентация PowerPoint</vt:lpstr>
      <vt:lpstr>Школьная конференция проектов и исследовательских работ обучающихся, посвященная 88-летию Анучинского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Новикова</dc:creator>
  <cp:lastModifiedBy>Елена Новикова</cp:lastModifiedBy>
  <cp:revision>77</cp:revision>
  <dcterms:created xsi:type="dcterms:W3CDTF">2023-05-14T08:40:08Z</dcterms:created>
  <dcterms:modified xsi:type="dcterms:W3CDTF">2023-07-05T07:58:30Z</dcterms:modified>
</cp:coreProperties>
</file>