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C"/>
    <a:srgbClr val="0072C8"/>
    <a:srgbClr val="92FD41"/>
    <a:srgbClr val="FFFF1D"/>
    <a:srgbClr val="006EC0"/>
    <a:srgbClr val="BF07AD"/>
    <a:srgbClr val="59C7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85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1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4806668306696E-2"/>
          <c:y val="0.25700455117390059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Муравейка</c:v>
                </c:pt>
                <c:pt idx="2">
                  <c:v>Новогордеевка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Муравейка</c:v>
                </c:pt>
                <c:pt idx="2">
                  <c:v>Новогордеевка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Муравейка</c:v>
                </c:pt>
                <c:pt idx="2">
                  <c:v>Новогордеевка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59</c:v>
                </c:pt>
                <c:pt idx="1">
                  <c:v>56.7</c:v>
                </c:pt>
                <c:pt idx="2">
                  <c:v>42</c:v>
                </c:pt>
                <c:pt idx="3">
                  <c:v>57.4</c:v>
                </c:pt>
                <c:pt idx="4">
                  <c:v>57.4</c:v>
                </c:pt>
                <c:pt idx="5">
                  <c:v>58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Муравейка</c:v>
                </c:pt>
                <c:pt idx="2">
                  <c:v>Новогордеевка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87</c:v>
                </c:pt>
                <c:pt idx="1">
                  <c:v>87</c:v>
                </c:pt>
                <c:pt idx="2">
                  <c:v>46</c:v>
                </c:pt>
                <c:pt idx="3">
                  <c:v>81</c:v>
                </c:pt>
                <c:pt idx="4">
                  <c:v>72</c:v>
                </c:pt>
                <c:pt idx="5">
                  <c:v>58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Муравейка</c:v>
                </c:pt>
                <c:pt idx="2">
                  <c:v>Новогордеевка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37</c:v>
                </c:pt>
                <c:pt idx="1">
                  <c:v>37</c:v>
                </c:pt>
                <c:pt idx="2">
                  <c:v>37</c:v>
                </c:pt>
                <c:pt idx="3">
                  <c:v>42</c:v>
                </c:pt>
                <c:pt idx="4">
                  <c:v>40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08832"/>
        <c:axId val="172896192"/>
      </c:barChart>
      <c:catAx>
        <c:axId val="18520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172896192"/>
        <c:crosses val="autoZero"/>
        <c:auto val="1"/>
        <c:lblAlgn val="ctr"/>
        <c:lblOffset val="100"/>
        <c:noMultiLvlLbl val="0"/>
      </c:catAx>
      <c:valAx>
        <c:axId val="1728961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5208832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4045983977970702"/>
          <c:y val="1.1164941621473584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73340858952184E-2"/>
          <c:y val="0.33698597442661415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65</c:v>
                </c:pt>
                <c:pt idx="1">
                  <c:v>32</c:v>
                </c:pt>
                <c:pt idx="2">
                  <c:v>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65</c:v>
                </c:pt>
                <c:pt idx="1">
                  <c:v>32</c:v>
                </c:pt>
                <c:pt idx="2">
                  <c:v>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65</c:v>
                </c:pt>
                <c:pt idx="1">
                  <c:v>32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510016"/>
        <c:axId val="143865472"/>
      </c:barChart>
      <c:catAx>
        <c:axId val="14351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43865472"/>
        <c:crosses val="autoZero"/>
        <c:auto val="1"/>
        <c:lblAlgn val="ctr"/>
        <c:lblOffset val="100"/>
        <c:noMultiLvlLbl val="0"/>
      </c:catAx>
      <c:valAx>
        <c:axId val="1438654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43510016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5148292054851048"/>
          <c:y val="5.6282667558901725E-2"/>
          <c:w val="0.8485170794514894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722441554113E-2"/>
          <c:y val="0.31237630573347153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Муравейка</c:v>
                </c:pt>
                <c:pt idx="1">
                  <c:v>Анучино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Муравейка</c:v>
                </c:pt>
                <c:pt idx="1">
                  <c:v>Анучино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Муравейка</c:v>
                </c:pt>
                <c:pt idx="1">
                  <c:v>Анучино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20</c:v>
                </c:pt>
                <c:pt idx="1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Муравейка</c:v>
                </c:pt>
                <c:pt idx="1">
                  <c:v>Анучино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</c:v>
                </c:pt>
                <c:pt idx="1">
                  <c:v>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Муравейка</c:v>
                </c:pt>
                <c:pt idx="1">
                  <c:v>Анучино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20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872256"/>
        <c:axId val="184788672"/>
      </c:barChart>
      <c:catAx>
        <c:axId val="235872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84788672"/>
        <c:crosses val="autoZero"/>
        <c:auto val="1"/>
        <c:lblAlgn val="ctr"/>
        <c:lblOffset val="100"/>
        <c:noMultiLvlLbl val="0"/>
      </c:catAx>
      <c:valAx>
        <c:axId val="184788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35872256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416093648324789"/>
          <c:y val="3.5774610314616206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722441554113E-2"/>
          <c:y val="0.31237630573347153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008512"/>
        <c:axId val="236290624"/>
      </c:barChart>
      <c:catAx>
        <c:axId val="219008512"/>
        <c:scaling>
          <c:orientation val="minMax"/>
        </c:scaling>
        <c:delete val="0"/>
        <c:axPos val="b"/>
        <c:majorTickMark val="out"/>
        <c:minorTickMark val="none"/>
        <c:tickLblPos val="nextTo"/>
        <c:crossAx val="236290624"/>
        <c:crosses val="autoZero"/>
        <c:auto val="1"/>
        <c:lblAlgn val="ctr"/>
        <c:lblOffset val="100"/>
        <c:noMultiLvlLbl val="0"/>
      </c:catAx>
      <c:valAx>
        <c:axId val="2362906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219008512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416093648324789"/>
          <c:y val="3.5774610314616206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16224825594085E-2"/>
          <c:y val="0.27103396339800628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Новогордеевка</c:v>
                </c:pt>
                <c:pt idx="2">
                  <c:v>Муравейка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Новогордеевка</c:v>
                </c:pt>
                <c:pt idx="2">
                  <c:v>Муравейка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Новогордеевка</c:v>
                </c:pt>
                <c:pt idx="2">
                  <c:v>Муравейка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3.8</c:v>
                </c:pt>
                <c:pt idx="1">
                  <c:v>3.3</c:v>
                </c:pt>
                <c:pt idx="2">
                  <c:v>3</c:v>
                </c:pt>
                <c:pt idx="3">
                  <c:v>3.25</c:v>
                </c:pt>
                <c:pt idx="4">
                  <c:v>3.5</c:v>
                </c:pt>
                <c:pt idx="5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Новогордеевка</c:v>
                </c:pt>
                <c:pt idx="2">
                  <c:v>Муравейка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Анучино</c:v>
                </c:pt>
                <c:pt idx="1">
                  <c:v>Новогордеевка</c:v>
                </c:pt>
                <c:pt idx="2">
                  <c:v>Муравейка</c:v>
                </c:pt>
                <c:pt idx="3">
                  <c:v>Гражданка</c:v>
                </c:pt>
                <c:pt idx="4">
                  <c:v>Чернышевка</c:v>
                </c:pt>
                <c:pt idx="5">
                  <c:v>Пухово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96768"/>
        <c:axId val="172899072"/>
      </c:barChart>
      <c:catAx>
        <c:axId val="185696768"/>
        <c:scaling>
          <c:orientation val="minMax"/>
        </c:scaling>
        <c:delete val="0"/>
        <c:axPos val="b"/>
        <c:majorTickMark val="out"/>
        <c:minorTickMark val="none"/>
        <c:tickLblPos val="nextTo"/>
        <c:crossAx val="172899072"/>
        <c:crosses val="autoZero"/>
        <c:auto val="1"/>
        <c:lblAlgn val="ctr"/>
        <c:lblOffset val="100"/>
        <c:noMultiLvlLbl val="0"/>
      </c:catAx>
      <c:valAx>
        <c:axId val="172899072"/>
        <c:scaling>
          <c:orientation val="minMax"/>
          <c:max val="13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#,##0.00" sourceLinked="0"/>
        <c:majorTickMark val="out"/>
        <c:minorTickMark val="none"/>
        <c:tickLblPos val="nextTo"/>
        <c:crossAx val="185696768"/>
        <c:crosses val="autoZero"/>
        <c:crossBetween val="between"/>
        <c:majorUnit val="1"/>
        <c:minorUnit val="1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133729872925998"/>
          <c:y val="7.1565596246881656E-3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24806668306696E-2"/>
          <c:y val="0.25700455117390059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Анучино</c:v>
                </c:pt>
                <c:pt idx="1">
                  <c:v>Муравейка</c:v>
                </c:pt>
                <c:pt idx="2">
                  <c:v>Гражданка</c:v>
                </c:pt>
                <c:pt idx="3">
                  <c:v>Чернышевка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Анучино</c:v>
                </c:pt>
                <c:pt idx="1">
                  <c:v>Муравейка</c:v>
                </c:pt>
                <c:pt idx="2">
                  <c:v>Гражданка</c:v>
                </c:pt>
                <c:pt idx="3">
                  <c:v>Чернышевка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Анучино</c:v>
                </c:pt>
                <c:pt idx="1">
                  <c:v>Муравейка</c:v>
                </c:pt>
                <c:pt idx="2">
                  <c:v>Гражданка</c:v>
                </c:pt>
                <c:pt idx="3">
                  <c:v>Чернышевка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44.1</c:v>
                </c:pt>
                <c:pt idx="1">
                  <c:v>37</c:v>
                </c:pt>
                <c:pt idx="2">
                  <c:v>46</c:v>
                </c:pt>
                <c:pt idx="3">
                  <c:v>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Анучино</c:v>
                </c:pt>
                <c:pt idx="1">
                  <c:v>Муравейка</c:v>
                </c:pt>
                <c:pt idx="2">
                  <c:v>Гражданка</c:v>
                </c:pt>
                <c:pt idx="3">
                  <c:v>Чернышевка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58</c:v>
                </c:pt>
                <c:pt idx="1">
                  <c:v>40</c:v>
                </c:pt>
                <c:pt idx="2">
                  <c:v>46</c:v>
                </c:pt>
                <c:pt idx="3">
                  <c:v>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Анучино</c:v>
                </c:pt>
                <c:pt idx="1">
                  <c:v>Муравейка</c:v>
                </c:pt>
                <c:pt idx="2">
                  <c:v>Гражданка</c:v>
                </c:pt>
                <c:pt idx="3">
                  <c:v>Чернышевка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27</c:v>
                </c:pt>
                <c:pt idx="1">
                  <c:v>34</c:v>
                </c:pt>
                <c:pt idx="2">
                  <c:v>46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11392"/>
        <c:axId val="173442752"/>
      </c:barChart>
      <c:catAx>
        <c:axId val="1852113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3442752"/>
        <c:crosses val="autoZero"/>
        <c:auto val="1"/>
        <c:lblAlgn val="ctr"/>
        <c:lblOffset val="100"/>
        <c:noMultiLvlLbl val="0"/>
      </c:catAx>
      <c:valAx>
        <c:axId val="173442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5211392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4045983977970702"/>
          <c:y val="1.1164941621473584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73340858952184E-2"/>
          <c:y val="0.32468114008004284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</c:v>
                </c:pt>
                <c:pt idx="1">
                  <c:v>51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698304"/>
        <c:axId val="173445632"/>
      </c:barChart>
      <c:catAx>
        <c:axId val="185698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73445632"/>
        <c:crosses val="autoZero"/>
        <c:auto val="1"/>
        <c:lblAlgn val="ctr"/>
        <c:lblOffset val="100"/>
        <c:noMultiLvlLbl val="0"/>
      </c:catAx>
      <c:valAx>
        <c:axId val="173445632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5698304"/>
        <c:crosses val="autoZero"/>
        <c:crossBetween val="between"/>
        <c:majorUnit val="5"/>
        <c:minorUnit val="5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4045983977970702"/>
          <c:y val="1.1164941621473584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73340858952184E-2"/>
          <c:y val="0.33698597442661415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48.4</c:v>
                </c:pt>
                <c:pt idx="1">
                  <c:v>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</c:v>
                </c:pt>
                <c:pt idx="1">
                  <c:v>42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Гражданка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20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855616"/>
        <c:axId val="173448512"/>
      </c:barChart>
      <c:catAx>
        <c:axId val="55855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3448512"/>
        <c:crosses val="autoZero"/>
        <c:auto val="1"/>
        <c:lblAlgn val="ctr"/>
        <c:lblOffset val="100"/>
        <c:noMultiLvlLbl val="0"/>
      </c:catAx>
      <c:valAx>
        <c:axId val="173448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55855616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5148292054851048"/>
          <c:y val="6.2435084732187382E-2"/>
          <c:w val="0.8485170794514894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722441554113E-2"/>
          <c:y val="0.31237630573347153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36.700000000000003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Анучино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771008"/>
        <c:axId val="56211648"/>
      </c:barChart>
      <c:catAx>
        <c:axId val="18577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56211648"/>
        <c:crosses val="autoZero"/>
        <c:auto val="1"/>
        <c:lblAlgn val="ctr"/>
        <c:lblOffset val="100"/>
        <c:noMultiLvlLbl val="0"/>
      </c:catAx>
      <c:valAx>
        <c:axId val="562116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5771008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416093648324789"/>
          <c:y val="2.7571387416901998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722441554113E-2"/>
          <c:y val="0.31237630573347153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Муравейка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Муравейка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Муравейка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26</c:v>
                </c:pt>
                <c:pt idx="1">
                  <c:v>45.3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Муравейка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26</c:v>
                </c:pt>
                <c:pt idx="1">
                  <c:v>56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Анучино</c:v>
                </c:pt>
                <c:pt idx="1">
                  <c:v>Муравейка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26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211904"/>
        <c:axId val="56215232"/>
      </c:barChart>
      <c:catAx>
        <c:axId val="18521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56215232"/>
        <c:crosses val="autoZero"/>
        <c:auto val="1"/>
        <c:lblAlgn val="ctr"/>
        <c:lblOffset val="100"/>
        <c:noMultiLvlLbl val="0"/>
      </c:catAx>
      <c:valAx>
        <c:axId val="562152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5211904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416093648324789"/>
          <c:y val="4.6028638936758966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722441554113E-2"/>
          <c:y val="0.31237630573347153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Гражданка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Гражданка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Гражданка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43.6</c:v>
                </c:pt>
                <c:pt idx="1">
                  <c:v>36.5</c:v>
                </c:pt>
                <c:pt idx="2">
                  <c:v>51.5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Гражданка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66</c:v>
                </c:pt>
                <c:pt idx="1">
                  <c:v>48</c:v>
                </c:pt>
                <c:pt idx="2">
                  <c:v>55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Гражданка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22</c:v>
                </c:pt>
                <c:pt idx="1">
                  <c:v>26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771520"/>
        <c:axId val="56218112"/>
      </c:barChart>
      <c:catAx>
        <c:axId val="18577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56218112"/>
        <c:crosses val="autoZero"/>
        <c:auto val="1"/>
        <c:lblAlgn val="ctr"/>
        <c:lblOffset val="100"/>
        <c:noMultiLvlLbl val="0"/>
      </c:catAx>
      <c:valAx>
        <c:axId val="562181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185771520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3416093648324789"/>
          <c:y val="6.8587501905473039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722441554113E-2"/>
          <c:y val="0.31237630573347153"/>
          <c:w val="0.88951810413922261"/>
          <c:h val="0.50763400319861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сдавших</c:v>
                </c:pt>
              </c:strCache>
            </c:strRef>
          </c:tx>
          <c:spPr>
            <a:solidFill>
              <a:srgbClr val="006EC0"/>
            </a:solidFill>
            <a:ln>
              <a:solidFill>
                <a:schemeClr val="tx2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несдавших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Ср. балл</c:v>
                </c:pt>
              </c:strCache>
            </c:strRef>
          </c:tx>
          <c:spPr>
            <a:solidFill>
              <a:srgbClr val="BF07AD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38</c:v>
                </c:pt>
                <c:pt idx="1">
                  <c:v>31</c:v>
                </c:pt>
                <c:pt idx="2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Max. балл</c:v>
                </c:pt>
              </c:strCache>
            </c:strRef>
          </c:tx>
          <c:spPr>
            <a:solidFill>
              <a:srgbClr val="92FD41"/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40</c:v>
                </c:pt>
                <c:pt idx="1">
                  <c:v>38</c:v>
                </c:pt>
                <c:pt idx="2">
                  <c:v>43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Min. балл</c:v>
                </c:pt>
              </c:strCache>
            </c:strRef>
          </c:tx>
          <c:spPr>
            <a:solidFill>
              <a:srgbClr val="FFFF1D"/>
            </a:solidFill>
            <a:ln>
              <a:solidFill>
                <a:schemeClr val="accent6">
                  <a:lumMod val="75000"/>
                </a:schemeClr>
              </a:solidFill>
            </a:ln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Анучино</c:v>
                </c:pt>
                <c:pt idx="1">
                  <c:v>Чернышевка</c:v>
                </c:pt>
                <c:pt idx="2">
                  <c:v>Муравейка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36</c:v>
                </c:pt>
                <c:pt idx="1">
                  <c:v>21</c:v>
                </c:pt>
                <c:pt idx="2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568320"/>
        <c:axId val="56220992"/>
      </c:barChart>
      <c:catAx>
        <c:axId val="5656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56220992"/>
        <c:crosses val="autoZero"/>
        <c:auto val="1"/>
        <c:lblAlgn val="ctr"/>
        <c:lblOffset val="100"/>
        <c:noMultiLvlLbl val="0"/>
      </c:catAx>
      <c:valAx>
        <c:axId val="56220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/>
        <c:numFmt formatCode="General" sourceLinked="1"/>
        <c:majorTickMark val="out"/>
        <c:minorTickMark val="none"/>
        <c:tickLblPos val="nextTo"/>
        <c:crossAx val="56568320"/>
        <c:crosses val="autoZero"/>
        <c:crossBetween val="between"/>
        <c:majorUnit val="10"/>
        <c:minorUnit val="10"/>
      </c:valAx>
      <c:spPr>
        <a:solidFill>
          <a:schemeClr val="lt1"/>
        </a:solidFill>
        <a:ln w="28575" cap="flat" cmpd="sng" algn="ctr">
          <a:solidFill>
            <a:schemeClr val="accent3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4045983977970702"/>
          <c:y val="4.6028638936758966E-2"/>
          <c:w val="0.85954012356115006"/>
          <c:h val="0.21283271619609073"/>
        </c:manualLayout>
      </c:layout>
      <c:overlay val="0"/>
      <c:spPr>
        <a:gradFill flip="none" rotWithShape="1">
          <a:gsLst>
            <a:gs pos="0">
              <a:srgbClr val="59C766">
                <a:tint val="66000"/>
                <a:satMod val="160000"/>
              </a:srgbClr>
            </a:gs>
            <a:gs pos="50000">
              <a:srgbClr val="59C766">
                <a:tint val="44500"/>
                <a:satMod val="160000"/>
              </a:srgbClr>
            </a:gs>
            <a:gs pos="100000">
              <a:srgbClr val="59C766">
                <a:tint val="23500"/>
                <a:satMod val="160000"/>
              </a:srgbClr>
            </a:gs>
          </a:gsLst>
          <a:lin ang="5400000" scaled="1"/>
          <a:tileRect/>
        </a:gradFill>
      </c:spPr>
    </c:legend>
    <c:plotVisOnly val="1"/>
    <c:dispBlanksAs val="gap"/>
    <c:showDLblsOverMax val="0"/>
  </c:chart>
  <c:spPr>
    <a:gradFill flip="none" rotWithShape="1">
      <a:gsLst>
        <a:gs pos="0">
          <a:srgbClr val="59C766">
            <a:tint val="66000"/>
            <a:satMod val="160000"/>
          </a:srgbClr>
        </a:gs>
        <a:gs pos="50000">
          <a:srgbClr val="59C766">
            <a:tint val="44500"/>
            <a:satMod val="160000"/>
          </a:srgbClr>
        </a:gs>
        <a:gs pos="100000">
          <a:srgbClr val="59C766">
            <a:tint val="23500"/>
            <a:satMod val="160000"/>
          </a:srgbClr>
        </a:gs>
      </a:gsLst>
      <a:lin ang="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0.11338</cdr:x>
      <cdr:y>0.14766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-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Русский </a:t>
          </a:r>
        </a:p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язык</a:t>
          </a:r>
          <a:endParaRPr lang="ru-RU" sz="1800" dirty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0.10688</cdr:y>
    </cdr:from>
    <cdr:to>
      <cdr:x>0.15179</cdr:x>
      <cdr:y>0.22462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61856"/>
          <a:ext cx="1224136" cy="729146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0.03488</cdr:y>
    </cdr:from>
    <cdr:to>
      <cdr:x>0.11338</cdr:x>
      <cdr:y>0.18254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216024"/>
          <a:ext cx="914398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Английский </a:t>
          </a:r>
        </a:p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язык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0.11338</cdr:x>
      <cdr:y>0.14766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-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Информатика </a:t>
          </a:r>
        </a:p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и ИКТ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0.11338</cdr:x>
      <cdr:y>0.14766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-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Литература</a:t>
          </a:r>
          <a:endParaRPr lang="ru-RU" sz="1800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0.11338</cdr:x>
      <cdr:y>0.14766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-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Математика</a:t>
          </a:r>
        </a:p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базовая</a:t>
          </a:r>
        </a:p>
      </cdr:txBody>
    </cdr:sp>
  </cdr:relSizeAnchor>
  <cdr:relSizeAnchor xmlns:cdr="http://schemas.openxmlformats.org/drawingml/2006/chartDrawing">
    <cdr:from>
      <cdr:x>0</cdr:x>
      <cdr:y>0.08944</cdr:y>
    </cdr:from>
    <cdr:to>
      <cdr:x>0.14655</cdr:x>
      <cdr:y>0.22688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66779"/>
          <a:ext cx="1224136" cy="87088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0.11338</cdr:x>
      <cdr:y>0.14766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-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Математика</a:t>
          </a:r>
        </a:p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профиль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0.00893</cdr:x>
      <cdr:y>0.0904</cdr:y>
    </cdr:from>
    <cdr:to>
      <cdr:x>0.14924</cdr:x>
      <cdr:y>0.23562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559815"/>
          <a:ext cx="1131586" cy="899302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0.04651</cdr:y>
    </cdr:from>
    <cdr:to>
      <cdr:x>0.1875</cdr:x>
      <cdr:y>0.18254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8032"/>
          <a:ext cx="1512168" cy="84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7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Химия</a:t>
          </a:r>
        </a:p>
      </cdr:txBody>
    </cdr:sp>
  </cdr:relSizeAnchor>
  <cdr:relSizeAnchor xmlns:cdr="http://schemas.openxmlformats.org/drawingml/2006/chartDrawing">
    <cdr:from>
      <cdr:x>0.00893</cdr:x>
      <cdr:y>0.11628</cdr:y>
    </cdr:from>
    <cdr:to>
      <cdr:x>0.15388</cdr:x>
      <cdr:y>0.26668</cdr:y>
    </cdr:to>
    <cdr:pic>
      <cdr:nvPicPr>
        <cdr:cNvPr id="6" name="Рисунок 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720080"/>
          <a:ext cx="1169009" cy="93141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0.71041</cdr:x>
      <cdr:y>0.20161</cdr:y>
    </cdr:from>
    <cdr:to>
      <cdr:x>1</cdr:x>
      <cdr:y>0.24055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90952" y="1248492"/>
          <a:ext cx="2335549" cy="2411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1002">
          <a:schemeClr val="lt2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Средний балл по району – 29</a:t>
          </a:r>
          <a:endParaRPr lang="ru-RU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0.47499</cdr:x>
      <cdr:y>0.2509</cdr:y>
    </cdr:from>
    <cdr:to>
      <cdr:x>0.67141</cdr:x>
      <cdr:y>0.28985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30712" y="1553746"/>
          <a:ext cx="1584176" cy="2411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1002">
          <a:schemeClr val="lt2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solidFill>
                <a:schemeClr val="tx1"/>
              </a:solidFill>
            </a:rPr>
            <a:t>Проходной балл - 36</a:t>
          </a:r>
          <a:endParaRPr lang="ru-RU" sz="12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0.03488</cdr:y>
    </cdr:from>
    <cdr:to>
      <cdr:x>0.11338</cdr:x>
      <cdr:y>0.18254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216024"/>
          <a:ext cx="914398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История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0.11338</cdr:x>
      <cdr:y>0.14766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83568" y="-2606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Физика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0.01662</cdr:y>
    </cdr:from>
    <cdr:to>
      <cdr:x>0.11338</cdr:x>
      <cdr:y>0.16428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2927"/>
          <a:ext cx="914398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География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0.01662</cdr:y>
    </cdr:from>
    <cdr:to>
      <cdr:x>0.11338</cdr:x>
      <cdr:y>0.16428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2927"/>
          <a:ext cx="914398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Обществознание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0.01662</cdr:y>
    </cdr:from>
    <cdr:to>
      <cdr:x>0.11338</cdr:x>
      <cdr:y>0.16428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02927"/>
          <a:ext cx="914398" cy="914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Биология</a:t>
          </a:r>
        </a:p>
      </cdr:txBody>
    </cdr:sp>
  </cdr:relSizeAnchor>
  <cdr:relSizeAnchor xmlns:cdr="http://schemas.openxmlformats.org/drawingml/2006/chartDrawing">
    <cdr:from>
      <cdr:x>0.59821</cdr:x>
      <cdr:y>0.19767</cdr:y>
    </cdr:from>
    <cdr:to>
      <cdr:x>0.71159</cdr:x>
      <cdr:y>0.34533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824536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757252" cy="14465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0062AC"/>
                </a:solidFill>
              </a:rPr>
              <a:t>РЕЗУЛЬТАТЫ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4510" y="4581128"/>
            <a:ext cx="3244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Анучинский </a:t>
            </a:r>
          </a:p>
          <a:p>
            <a:pPr algn="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округ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9" y="2144458"/>
            <a:ext cx="5064992" cy="410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85770124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78" b="97000" l="5556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0022"/>
            <a:ext cx="1124744" cy="112474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5940152" y="1518924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34,7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779912" y="1824178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- 36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3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72682200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1" l="0" r="100000">
                        <a14:foregroundMark x1="63249" y1="27121" x2="63249" y2="27121"/>
                        <a14:foregroundMark x1="88415" y1="40433" x2="88415" y2="40433"/>
                        <a14:foregroundMark x1="63249" y1="26789" x2="87883" y2="38769"/>
                        <a14:foregroundMark x1="7057" y1="56905" x2="7057" y2="56905"/>
                        <a14:foregroundMark x1="26764" y1="75042" x2="26764" y2="75042"/>
                        <a14:foregroundMark x1="4261" y1="86023" x2="4261" y2="86023"/>
                        <a14:foregroundMark x1="13049" y1="81198" x2="13049" y2="81198"/>
                        <a14:foregroundMark x1="12783" y1="82196" x2="2929" y2="85691"/>
                        <a14:foregroundMark x1="78562" y1="83860" x2="78562" y2="83860"/>
                        <a14:foregroundMark x1="96538" y1="81864" x2="96538" y2="81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78486"/>
            <a:ext cx="1151439" cy="922051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6084168" y="1639512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40,7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923928" y="1944766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- 22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89209956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56">
                        <a14:foregroundMark x1="63444" y1="62778" x2="63444" y2="62778"/>
                        <a14:foregroundMark x1="73889" y1="78778" x2="73889" y2="78778"/>
                        <a14:foregroundMark x1="63222" y1="62778" x2="73667" y2="78333"/>
                        <a14:foregroundMark x1="74000" y1="62889" x2="74000" y2="62889"/>
                        <a14:foregroundMark x1="63222" y1="79556" x2="63222" y2="79556"/>
                        <a14:foregroundMark x1="74222" y1="62667" x2="63000" y2="79667"/>
                        <a14:foregroundMark x1="74000" y1="63000" x2="74000" y2="63000"/>
                        <a14:foregroundMark x1="73889" y1="79667" x2="73889" y2="79667"/>
                        <a14:foregroundMark x1="73889" y1="63556" x2="74333" y2="79778"/>
                        <a14:foregroundMark x1="29556" y1="53667" x2="29556" y2="53667"/>
                        <a14:foregroundMark x1="33333" y1="62556" x2="33333" y2="62556"/>
                        <a14:foregroundMark x1="29444" y1="53556" x2="32778" y2="62556"/>
                        <a14:foregroundMark x1="9778" y1="53444" x2="9778" y2="53444"/>
                        <a14:foregroundMark x1="21444" y1="53667" x2="21444" y2="53667"/>
                        <a14:foregroundMark x1="10000" y1="54000" x2="21333" y2="52667"/>
                        <a14:foregroundMark x1="21333" y1="52667" x2="21333" y2="52667"/>
                        <a14:foregroundMark x1="15778" y1="25333" x2="29556" y2="29667"/>
                        <a14:foregroundMark x1="26000" y1="15667" x2="49556" y2="16556"/>
                        <a14:foregroundMark x1="26000" y1="45000" x2="48889" y2="4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4556"/>
            <a:ext cx="1022318" cy="1022318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5940152" y="1518924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23,5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779912" y="1824178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- 40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06553824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940152" y="1518924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</a:t>
            </a:r>
            <a:r>
              <a:rPr lang="ru-RU" sz="1200" dirty="0" smtClean="0">
                <a:solidFill>
                  <a:schemeClr val="tx1"/>
                </a:solidFill>
              </a:rPr>
              <a:t>61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5" b="98750" l="150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80057"/>
            <a:ext cx="1440160" cy="960107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3779912" y="1824178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</a:t>
            </a:r>
            <a:r>
              <a:rPr lang="ru-RU" sz="1200" dirty="0" smtClean="0">
                <a:solidFill>
                  <a:schemeClr val="tx1"/>
                </a:solidFill>
              </a:rPr>
              <a:t>32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58151543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3995936" y="1571013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- 24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268898" y="1318280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55,1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118470"/>
              </p:ext>
            </p:extLst>
          </p:nvPr>
        </p:nvGraphicFramePr>
        <p:xfrm>
          <a:off x="467544" y="188640"/>
          <a:ext cx="835292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5940152" y="1197692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3,5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779912" y="1502946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</a:t>
            </a:r>
            <a:r>
              <a:rPr lang="ru-RU" sz="12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664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8516299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940152" y="1197692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40,3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779912" y="1502946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- 27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39233531"/>
              </p:ext>
            </p:extLst>
          </p:nvPr>
        </p:nvGraphicFramePr>
        <p:xfrm>
          <a:off x="611560" y="332656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6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3571227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5446"/>
            <a:ext cx="1220574" cy="889248"/>
          </a:xfrm>
          <a:prstGeom prst="rect">
            <a:avLst/>
          </a:prstGeom>
        </p:spPr>
      </p:pic>
      <p:sp>
        <p:nvSpPr>
          <p:cNvPr id="6" name="TextBox 1"/>
          <p:cNvSpPr txBox="1"/>
          <p:nvPr/>
        </p:nvSpPr>
        <p:spPr>
          <a:xfrm>
            <a:off x="5940152" y="1555865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45,2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23928" y="1804836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- 32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39868997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1" b="90049" l="9951" r="95388">
                        <a14:foregroundMark x1="35316" y1="41323" x2="60437" y2="5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85952"/>
            <a:ext cx="1038144" cy="1038144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5940151" y="1423057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36,7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795741" y="1687483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- 36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76227203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38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1805739" cy="1043316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6012160" y="1476500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35,65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851920" y="1781754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- 37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71664241"/>
              </p:ext>
            </p:extLst>
          </p:nvPr>
        </p:nvGraphicFramePr>
        <p:xfrm>
          <a:off x="683568" y="260648"/>
          <a:ext cx="806489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1234423" cy="1080120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6084168" y="1527205"/>
            <a:ext cx="2335549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Средний балл по району – 43,9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923928" y="1832459"/>
            <a:ext cx="1584176" cy="241176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</a:rPr>
              <a:t>Проходной балл - 42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381</TotalTime>
  <Words>141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Николаевна Воробьёва</dc:creator>
  <cp:lastModifiedBy>Лисёна</cp:lastModifiedBy>
  <cp:revision>67</cp:revision>
  <dcterms:created xsi:type="dcterms:W3CDTF">2022-07-20T23:20:04Z</dcterms:created>
  <dcterms:modified xsi:type="dcterms:W3CDTF">2023-08-08T14:33:43Z</dcterms:modified>
</cp:coreProperties>
</file>